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8288000" cy="10287000"/>
  <p:notesSz cx="6858000" cy="9144000"/>
  <p:embeddedFontLst>
    <p:embeddedFont>
      <p:font typeface="Arial Bold" panose="020B0604020202020204" charset="0"/>
      <p:regular r:id="rId14"/>
    </p:embeddedFont>
    <p:embeddedFont>
      <p:font typeface="Arimo" panose="020B0604020202020204" charset="0"/>
      <p:regular r:id="rId15"/>
    </p:embeddedFont>
    <p:embeddedFont>
      <p:font typeface="Arimo Bold" panose="020B0604020202020204" charset="0"/>
      <p:regular r:id="rId16"/>
    </p:embeddedFont>
    <p:embeddedFont>
      <p:font typeface="League Spartan" panose="020B0604020202020204" charset="0"/>
      <p:regular r:id="rId17"/>
    </p:embeddedFont>
    <p:embeddedFont>
      <p:font typeface="Montserrat Bold" panose="020B0604020202020204" charset="0"/>
      <p:regular r:id="rId18"/>
    </p:embeddedFont>
    <p:embeddedFont>
      <p:font typeface="Poppins Bold" panose="020B0604020202020204" charset="0"/>
      <p:regular r:id="rId19"/>
    </p:embeddedFont>
    <p:embeddedFont>
      <p:font typeface="Proxima Nova" panose="020B0604020202020204" charset="0"/>
      <p:regular r:id="rId20"/>
    </p:embeddedFont>
    <p:embeddedFont>
      <p:font typeface="TT Rounds 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90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3.svg"/><Relationship Id="rId3" Type="http://schemas.openxmlformats.org/officeDocument/2006/relationships/image" Target="../media/image11.svg"/><Relationship Id="rId7" Type="http://schemas.openxmlformats.org/officeDocument/2006/relationships/image" Target="../media/image20.png"/><Relationship Id="rId12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2.png"/><Relationship Id="rId5" Type="http://schemas.openxmlformats.org/officeDocument/2006/relationships/image" Target="../media/image18.png"/><Relationship Id="rId10" Type="http://schemas.openxmlformats.org/officeDocument/2006/relationships/image" Target="../media/image9.sv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svg"/><Relationship Id="rId3" Type="http://schemas.openxmlformats.org/officeDocument/2006/relationships/image" Target="../media/image11.sv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image" Target="../media/image10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9.svg"/><Relationship Id="rId15" Type="http://schemas.openxmlformats.org/officeDocument/2006/relationships/image" Target="../media/image35.svg"/><Relationship Id="rId10" Type="http://schemas.openxmlformats.org/officeDocument/2006/relationships/image" Target="../media/image30.png"/><Relationship Id="rId4" Type="http://schemas.openxmlformats.org/officeDocument/2006/relationships/image" Target="../media/image8.png"/><Relationship Id="rId9" Type="http://schemas.openxmlformats.org/officeDocument/2006/relationships/image" Target="../media/image29.svg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svg"/><Relationship Id="rId7" Type="http://schemas.openxmlformats.org/officeDocument/2006/relationships/image" Target="../media/image3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39.svg"/><Relationship Id="rId7" Type="http://schemas.openxmlformats.org/officeDocument/2006/relationships/image" Target="../media/image1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0300" y="626481"/>
            <a:ext cx="17579158" cy="2707606"/>
          </a:xfrm>
          <a:custGeom>
            <a:avLst/>
            <a:gdLst/>
            <a:ahLst/>
            <a:cxnLst/>
            <a:rect l="l" t="t" r="r" b="b"/>
            <a:pathLst>
              <a:path w="17579158" h="2707606">
                <a:moveTo>
                  <a:pt x="0" y="0"/>
                </a:moveTo>
                <a:lnTo>
                  <a:pt x="17579158" y="0"/>
                </a:lnTo>
                <a:lnTo>
                  <a:pt x="17579158" y="2707606"/>
                </a:lnTo>
                <a:lnTo>
                  <a:pt x="0" y="270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74625" b="-27462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20300" y="3593290"/>
            <a:ext cx="17579158" cy="4988893"/>
          </a:xfrm>
          <a:custGeom>
            <a:avLst/>
            <a:gdLst/>
            <a:ahLst/>
            <a:cxnLst/>
            <a:rect l="l" t="t" r="r" b="b"/>
            <a:pathLst>
              <a:path w="17579158" h="4988893">
                <a:moveTo>
                  <a:pt x="0" y="0"/>
                </a:moveTo>
                <a:lnTo>
                  <a:pt x="17579158" y="0"/>
                </a:lnTo>
                <a:lnTo>
                  <a:pt x="17579158" y="4988893"/>
                </a:lnTo>
                <a:lnTo>
                  <a:pt x="0" y="49888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4990" b="-9928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320300" y="8726683"/>
            <a:ext cx="17579158" cy="3588971"/>
          </a:xfrm>
          <a:custGeom>
            <a:avLst/>
            <a:gdLst/>
            <a:ahLst/>
            <a:cxnLst/>
            <a:rect l="l" t="t" r="r" b="b"/>
            <a:pathLst>
              <a:path w="17579158" h="3588971">
                <a:moveTo>
                  <a:pt x="0" y="0"/>
                </a:moveTo>
                <a:lnTo>
                  <a:pt x="17579158" y="0"/>
                </a:lnTo>
                <a:lnTo>
                  <a:pt x="17579158" y="3588971"/>
                </a:lnTo>
                <a:lnTo>
                  <a:pt x="0" y="35889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94905" b="-19490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4465568" y="817782"/>
            <a:ext cx="2953311" cy="2421715"/>
          </a:xfrm>
          <a:custGeom>
            <a:avLst/>
            <a:gdLst/>
            <a:ahLst/>
            <a:cxnLst/>
            <a:rect l="l" t="t" r="r" b="b"/>
            <a:pathLst>
              <a:path w="2953311" h="2421715">
                <a:moveTo>
                  <a:pt x="0" y="0"/>
                </a:moveTo>
                <a:lnTo>
                  <a:pt x="2953311" y="0"/>
                </a:lnTo>
                <a:lnTo>
                  <a:pt x="2953311" y="2421714"/>
                </a:lnTo>
                <a:lnTo>
                  <a:pt x="0" y="24217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1092978" y="1363080"/>
            <a:ext cx="9970721" cy="72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93"/>
              </a:lnSpc>
            </a:pPr>
            <a:r>
              <a:rPr lang="en-US" sz="5898" b="1" spc="176">
                <a:solidFill>
                  <a:srgbClr val="FFFFF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AGENDA MINIMA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2978" y="1866714"/>
            <a:ext cx="13372590" cy="741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6"/>
              </a:lnSpc>
            </a:pPr>
            <a:r>
              <a:rPr lang="en-US" sz="3200" spc="576">
                <a:solidFill>
                  <a:srgbClr val="FFFFFE"/>
                </a:solidFill>
                <a:latin typeface="Arimo"/>
                <a:ea typeface="Arimo"/>
                <a:cs typeface="Arimo"/>
                <a:sym typeface="Arimo"/>
              </a:rPr>
              <a:t>PROPOSTAS MACRORREGIÃO SUDESTE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99592" y="9163050"/>
            <a:ext cx="460593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Brasília, 29 de Janeiro de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10561"/>
            <a:ext cx="5460882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3" name="Group 3"/>
          <p:cNvGrpSpPr/>
          <p:nvPr/>
        </p:nvGrpSpPr>
        <p:grpSpPr>
          <a:xfrm>
            <a:off x="1028700" y="4667466"/>
            <a:ext cx="16230600" cy="5280127"/>
            <a:chOff x="0" y="0"/>
            <a:chExt cx="4274726" cy="13906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390651"/>
            </a:xfrm>
            <a:custGeom>
              <a:avLst/>
              <a:gdLst/>
              <a:ahLst/>
              <a:cxnLst/>
              <a:rect l="l" t="t" r="r" b="b"/>
              <a:pathLst>
                <a:path w="4274726" h="1390651">
                  <a:moveTo>
                    <a:pt x="15741" y="0"/>
                  </a:moveTo>
                  <a:lnTo>
                    <a:pt x="4258985" y="0"/>
                  </a:lnTo>
                  <a:cubicBezTo>
                    <a:pt x="4267679" y="0"/>
                    <a:pt x="4274726" y="7047"/>
                    <a:pt x="4274726" y="15741"/>
                  </a:cubicBezTo>
                  <a:lnTo>
                    <a:pt x="4274726" y="1374910"/>
                  </a:lnTo>
                  <a:cubicBezTo>
                    <a:pt x="4274726" y="1383603"/>
                    <a:pt x="4267679" y="1390651"/>
                    <a:pt x="4258985" y="1390651"/>
                  </a:cubicBezTo>
                  <a:lnTo>
                    <a:pt x="15741" y="1390651"/>
                  </a:lnTo>
                  <a:cubicBezTo>
                    <a:pt x="11566" y="1390651"/>
                    <a:pt x="7562" y="1388992"/>
                    <a:pt x="4610" y="1386040"/>
                  </a:cubicBezTo>
                  <a:cubicBezTo>
                    <a:pt x="1658" y="1383089"/>
                    <a:pt x="0" y="1379085"/>
                    <a:pt x="0" y="1374910"/>
                  </a:cubicBezTo>
                  <a:lnTo>
                    <a:pt x="0" y="15741"/>
                  </a:lnTo>
                  <a:cubicBezTo>
                    <a:pt x="0" y="7047"/>
                    <a:pt x="7047" y="0"/>
                    <a:pt x="15741" y="0"/>
                  </a:cubicBezTo>
                  <a:close/>
                </a:path>
              </a:pathLst>
            </a:custGeom>
            <a:solidFill>
              <a:srgbClr val="FFBD59">
                <a:alpha val="20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428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1541621" y="5419678"/>
            <a:ext cx="15204757" cy="411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99"/>
              </a:lnSpc>
            </a:pP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Brasil tem mais de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8 mil obras federais paralisadas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principalmente nas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áreas de educação, infraestrutura e mobilidade urbana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Mais de 5 mil projetos, somando R$ 8,2 bilhões, estão abandonados, com degradação e má gestão. A maioria das obras está parada por problemas técnicos, contratos rescindidos, orçamentos deficitários, questões jurídicas e conflitos entre empresas e órgãos públicos. </a:t>
            </a:r>
          </a:p>
          <a:p>
            <a:pPr algn="just">
              <a:lnSpc>
                <a:spcPts val="3299"/>
              </a:lnSpc>
            </a:pPr>
            <a:endParaRPr lang="en-US" sz="2199" spc="5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3299"/>
              </a:lnSpc>
            </a:pP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Secretaria de Controle Externo de Solução Consensual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busca resolver disputas em 15 concessões rodoviárias até 2026. O presidente do TCU, Bruno Dantas, pede foco para evitar soluções inadequadas. Enquanto o mercado global avança, as obras no Brasil estão lentas, com urgência na construção e manutenção de rodovias, essenciais para o crescimento econômico e qualidade de vida.</a:t>
            </a:r>
          </a:p>
          <a:p>
            <a:pPr algn="just">
              <a:lnSpc>
                <a:spcPts val="3299"/>
              </a:lnSpc>
            </a:pPr>
            <a:endParaRPr lang="en-US" sz="2199" spc="5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1649" y="1203055"/>
            <a:ext cx="4339987" cy="95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>
                <a:solidFill>
                  <a:srgbClr val="FFFFFE"/>
                </a:solidFill>
                <a:latin typeface="Arial Bold"/>
                <a:ea typeface="Arial Bold"/>
                <a:cs typeface="Arial Bold"/>
                <a:sym typeface="Arial Bold"/>
              </a:rPr>
              <a:t>PROJETOS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56902" y="6714850"/>
            <a:ext cx="1950720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38"/>
              </a:lnSpc>
            </a:pPr>
            <a:r>
              <a:rPr lang="en-US" sz="1200" spc="11">
                <a:solidFill>
                  <a:srgbClr val="898989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711575" y="9531668"/>
            <a:ext cx="209848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4314013"/>
            <a:ext cx="6418228" cy="696090"/>
            <a:chOff x="0" y="0"/>
            <a:chExt cx="1690397" cy="1833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90397" cy="183332"/>
            </a:xfrm>
            <a:custGeom>
              <a:avLst/>
              <a:gdLst/>
              <a:ahLst/>
              <a:cxnLst/>
              <a:rect l="l" t="t" r="r" b="b"/>
              <a:pathLst>
                <a:path w="1690397" h="183332">
                  <a:moveTo>
                    <a:pt x="75993" y="0"/>
                  </a:moveTo>
                  <a:lnTo>
                    <a:pt x="1614404" y="0"/>
                  </a:lnTo>
                  <a:cubicBezTo>
                    <a:pt x="1656374" y="0"/>
                    <a:pt x="1690397" y="34023"/>
                    <a:pt x="1690397" y="75993"/>
                  </a:cubicBezTo>
                  <a:lnTo>
                    <a:pt x="1690397" y="107339"/>
                  </a:lnTo>
                  <a:cubicBezTo>
                    <a:pt x="1690397" y="127494"/>
                    <a:pt x="1682391" y="146823"/>
                    <a:pt x="1668139" y="161075"/>
                  </a:cubicBezTo>
                  <a:cubicBezTo>
                    <a:pt x="1653888" y="175326"/>
                    <a:pt x="1634559" y="183332"/>
                    <a:pt x="1614404" y="183332"/>
                  </a:cubicBezTo>
                  <a:lnTo>
                    <a:pt x="75993" y="183332"/>
                  </a:lnTo>
                  <a:cubicBezTo>
                    <a:pt x="55838" y="183332"/>
                    <a:pt x="36509" y="175326"/>
                    <a:pt x="22258" y="161075"/>
                  </a:cubicBezTo>
                  <a:cubicBezTo>
                    <a:pt x="8006" y="146823"/>
                    <a:pt x="0" y="127494"/>
                    <a:pt x="0" y="107339"/>
                  </a:cubicBezTo>
                  <a:lnTo>
                    <a:pt x="0" y="75993"/>
                  </a:lnTo>
                  <a:cubicBezTo>
                    <a:pt x="0" y="55838"/>
                    <a:pt x="8006" y="36509"/>
                    <a:pt x="22258" y="22258"/>
                  </a:cubicBezTo>
                  <a:cubicBezTo>
                    <a:pt x="36509" y="8006"/>
                    <a:pt x="55838" y="0"/>
                    <a:pt x="7599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690397" cy="221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541621" y="4393083"/>
            <a:ext cx="372789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 spc="6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JUSTIFICATIVA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0" y="2978047"/>
            <a:ext cx="6256902" cy="894593"/>
            <a:chOff x="0" y="0"/>
            <a:chExt cx="1826319" cy="23561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26319" cy="235613"/>
            </a:xfrm>
            <a:custGeom>
              <a:avLst/>
              <a:gdLst/>
              <a:ahLst/>
              <a:cxnLst/>
              <a:rect l="l" t="t" r="r" b="b"/>
              <a:pathLst>
                <a:path w="1826319" h="235613">
                  <a:moveTo>
                    <a:pt x="17863" y="0"/>
                  </a:moveTo>
                  <a:lnTo>
                    <a:pt x="1808456" y="0"/>
                  </a:lnTo>
                  <a:cubicBezTo>
                    <a:pt x="1818321" y="0"/>
                    <a:pt x="1826319" y="7998"/>
                    <a:pt x="1826319" y="17863"/>
                  </a:cubicBezTo>
                  <a:lnTo>
                    <a:pt x="1826319" y="217749"/>
                  </a:lnTo>
                  <a:cubicBezTo>
                    <a:pt x="1826319" y="222487"/>
                    <a:pt x="1824437" y="227031"/>
                    <a:pt x="1821087" y="230381"/>
                  </a:cubicBezTo>
                  <a:cubicBezTo>
                    <a:pt x="1817737" y="233731"/>
                    <a:pt x="1813193" y="235613"/>
                    <a:pt x="1808456" y="235613"/>
                  </a:cubicBezTo>
                  <a:lnTo>
                    <a:pt x="17863" y="235613"/>
                  </a:lnTo>
                  <a:cubicBezTo>
                    <a:pt x="13126" y="235613"/>
                    <a:pt x="8582" y="233731"/>
                    <a:pt x="5232" y="230381"/>
                  </a:cubicBezTo>
                  <a:cubicBezTo>
                    <a:pt x="1882" y="227031"/>
                    <a:pt x="0" y="222487"/>
                    <a:pt x="0" y="217749"/>
                  </a:cubicBezTo>
                  <a:lnTo>
                    <a:pt x="0" y="17863"/>
                  </a:lnTo>
                  <a:cubicBezTo>
                    <a:pt x="0" y="13126"/>
                    <a:pt x="1882" y="8582"/>
                    <a:pt x="5232" y="5232"/>
                  </a:cubicBezTo>
                  <a:cubicBezTo>
                    <a:pt x="8582" y="1882"/>
                    <a:pt x="13126" y="0"/>
                    <a:pt x="17863" y="0"/>
                  </a:cubicBezTo>
                  <a:close/>
                </a:path>
              </a:pathLst>
            </a:custGeom>
            <a:solidFill>
              <a:srgbClr val="ED1C2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826319" cy="273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0" y="3330142"/>
            <a:ext cx="5983308" cy="37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2"/>
              </a:lnSpc>
            </a:pPr>
            <a:r>
              <a:rPr lang="en-US" sz="32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OBRAS PARALISADAS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20" name="Freeform 20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3" name="Freeform 3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56736" y="4314013"/>
            <a:ext cx="16094827" cy="3293336"/>
            <a:chOff x="0" y="0"/>
            <a:chExt cx="4238967" cy="8673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38967" cy="867381"/>
            </a:xfrm>
            <a:custGeom>
              <a:avLst/>
              <a:gdLst/>
              <a:ahLst/>
              <a:cxnLst/>
              <a:rect l="l" t="t" r="r" b="b"/>
              <a:pathLst>
                <a:path w="4238967" h="867381">
                  <a:moveTo>
                    <a:pt x="15874" y="0"/>
                  </a:moveTo>
                  <a:lnTo>
                    <a:pt x="4223093" y="0"/>
                  </a:lnTo>
                  <a:cubicBezTo>
                    <a:pt x="4231860" y="0"/>
                    <a:pt x="4238967" y="7107"/>
                    <a:pt x="4238967" y="15874"/>
                  </a:cubicBezTo>
                  <a:lnTo>
                    <a:pt x="4238967" y="851507"/>
                  </a:lnTo>
                  <a:cubicBezTo>
                    <a:pt x="4238967" y="860274"/>
                    <a:pt x="4231860" y="867381"/>
                    <a:pt x="4223093" y="867381"/>
                  </a:cubicBezTo>
                  <a:lnTo>
                    <a:pt x="15874" y="867381"/>
                  </a:lnTo>
                  <a:cubicBezTo>
                    <a:pt x="11664" y="867381"/>
                    <a:pt x="7626" y="865708"/>
                    <a:pt x="4649" y="862732"/>
                  </a:cubicBezTo>
                  <a:cubicBezTo>
                    <a:pt x="1672" y="859755"/>
                    <a:pt x="0" y="855717"/>
                    <a:pt x="0" y="851507"/>
                  </a:cubicBezTo>
                  <a:lnTo>
                    <a:pt x="0" y="15874"/>
                  </a:lnTo>
                  <a:cubicBezTo>
                    <a:pt x="0" y="11664"/>
                    <a:pt x="1672" y="7626"/>
                    <a:pt x="4649" y="4649"/>
                  </a:cubicBezTo>
                  <a:cubicBezTo>
                    <a:pt x="7626" y="1672"/>
                    <a:pt x="11664" y="0"/>
                    <a:pt x="15874" y="0"/>
                  </a:cubicBezTo>
                  <a:close/>
                </a:path>
              </a:pathLst>
            </a:custGeom>
            <a:solidFill>
              <a:srgbClr val="FFBD59">
                <a:alpha val="20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238967" cy="9054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1028700" y="4314013"/>
            <a:ext cx="6418228" cy="696090"/>
            <a:chOff x="0" y="0"/>
            <a:chExt cx="1690397" cy="1833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90397" cy="183332"/>
            </a:xfrm>
            <a:custGeom>
              <a:avLst/>
              <a:gdLst/>
              <a:ahLst/>
              <a:cxnLst/>
              <a:rect l="l" t="t" r="r" b="b"/>
              <a:pathLst>
                <a:path w="1690397" h="183332">
                  <a:moveTo>
                    <a:pt x="75993" y="0"/>
                  </a:moveTo>
                  <a:lnTo>
                    <a:pt x="1614404" y="0"/>
                  </a:lnTo>
                  <a:cubicBezTo>
                    <a:pt x="1656374" y="0"/>
                    <a:pt x="1690397" y="34023"/>
                    <a:pt x="1690397" y="75993"/>
                  </a:cubicBezTo>
                  <a:lnTo>
                    <a:pt x="1690397" y="107339"/>
                  </a:lnTo>
                  <a:cubicBezTo>
                    <a:pt x="1690397" y="127494"/>
                    <a:pt x="1682391" y="146823"/>
                    <a:pt x="1668139" y="161075"/>
                  </a:cubicBezTo>
                  <a:cubicBezTo>
                    <a:pt x="1653888" y="175326"/>
                    <a:pt x="1634559" y="183332"/>
                    <a:pt x="1614404" y="183332"/>
                  </a:cubicBezTo>
                  <a:lnTo>
                    <a:pt x="75993" y="183332"/>
                  </a:lnTo>
                  <a:cubicBezTo>
                    <a:pt x="55838" y="183332"/>
                    <a:pt x="36509" y="175326"/>
                    <a:pt x="22258" y="161075"/>
                  </a:cubicBezTo>
                  <a:cubicBezTo>
                    <a:pt x="8006" y="146823"/>
                    <a:pt x="0" y="127494"/>
                    <a:pt x="0" y="107339"/>
                  </a:cubicBezTo>
                  <a:lnTo>
                    <a:pt x="0" y="75993"/>
                  </a:lnTo>
                  <a:cubicBezTo>
                    <a:pt x="0" y="55838"/>
                    <a:pt x="8006" y="36509"/>
                    <a:pt x="22258" y="22258"/>
                  </a:cubicBezTo>
                  <a:cubicBezTo>
                    <a:pt x="36509" y="8006"/>
                    <a:pt x="55838" y="0"/>
                    <a:pt x="7599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690397" cy="221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2978047"/>
            <a:ext cx="6256902" cy="894593"/>
            <a:chOff x="0" y="0"/>
            <a:chExt cx="1826319" cy="2356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26319" cy="235613"/>
            </a:xfrm>
            <a:custGeom>
              <a:avLst/>
              <a:gdLst/>
              <a:ahLst/>
              <a:cxnLst/>
              <a:rect l="l" t="t" r="r" b="b"/>
              <a:pathLst>
                <a:path w="1826319" h="235613">
                  <a:moveTo>
                    <a:pt x="17863" y="0"/>
                  </a:moveTo>
                  <a:lnTo>
                    <a:pt x="1808456" y="0"/>
                  </a:lnTo>
                  <a:cubicBezTo>
                    <a:pt x="1818321" y="0"/>
                    <a:pt x="1826319" y="7998"/>
                    <a:pt x="1826319" y="17863"/>
                  </a:cubicBezTo>
                  <a:lnTo>
                    <a:pt x="1826319" y="217749"/>
                  </a:lnTo>
                  <a:cubicBezTo>
                    <a:pt x="1826319" y="222487"/>
                    <a:pt x="1824437" y="227031"/>
                    <a:pt x="1821087" y="230381"/>
                  </a:cubicBezTo>
                  <a:cubicBezTo>
                    <a:pt x="1817737" y="233731"/>
                    <a:pt x="1813193" y="235613"/>
                    <a:pt x="1808456" y="235613"/>
                  </a:cubicBezTo>
                  <a:lnTo>
                    <a:pt x="17863" y="235613"/>
                  </a:lnTo>
                  <a:cubicBezTo>
                    <a:pt x="13126" y="235613"/>
                    <a:pt x="8582" y="233731"/>
                    <a:pt x="5232" y="230381"/>
                  </a:cubicBezTo>
                  <a:cubicBezTo>
                    <a:pt x="1882" y="227031"/>
                    <a:pt x="0" y="222487"/>
                    <a:pt x="0" y="217749"/>
                  </a:cubicBezTo>
                  <a:lnTo>
                    <a:pt x="0" y="17863"/>
                  </a:lnTo>
                  <a:cubicBezTo>
                    <a:pt x="0" y="13126"/>
                    <a:pt x="1882" y="8582"/>
                    <a:pt x="5232" y="5232"/>
                  </a:cubicBezTo>
                  <a:cubicBezTo>
                    <a:pt x="8582" y="1882"/>
                    <a:pt x="13126" y="0"/>
                    <a:pt x="17863" y="0"/>
                  </a:cubicBezTo>
                  <a:close/>
                </a:path>
              </a:pathLst>
            </a:custGeom>
            <a:solidFill>
              <a:srgbClr val="ED1C24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826319" cy="273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227590" y="4495719"/>
            <a:ext cx="2815290" cy="281529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896926" y="4866323"/>
            <a:ext cx="1476619" cy="1985370"/>
          </a:xfrm>
          <a:custGeom>
            <a:avLst/>
            <a:gdLst/>
            <a:ahLst/>
            <a:cxnLst/>
            <a:rect l="l" t="t" r="r" b="b"/>
            <a:pathLst>
              <a:path w="1476619" h="1985370">
                <a:moveTo>
                  <a:pt x="0" y="0"/>
                </a:moveTo>
                <a:lnTo>
                  <a:pt x="1476619" y="0"/>
                </a:lnTo>
                <a:lnTo>
                  <a:pt x="1476619" y="1985370"/>
                </a:lnTo>
                <a:lnTo>
                  <a:pt x="0" y="19853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8"/>
          <p:cNvSpPr txBox="1"/>
          <p:nvPr/>
        </p:nvSpPr>
        <p:spPr>
          <a:xfrm>
            <a:off x="1541621" y="5128944"/>
            <a:ext cx="10695369" cy="2478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just">
              <a:lnSpc>
                <a:spcPts val="3299"/>
              </a:lnSpc>
              <a:buFont typeface="Arial"/>
              <a:buChar char="•"/>
            </a:pP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Dar continuidade ao projeto apresentado no Plano de Trabalhos GEP 2024, sob a coordenação de Cibeli Monteverde com Iniciativa do Instituto de Engenharia (SP) e parceria com o Crea SP, abordando as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causas da paralisação das obras, incluindo a identificação do nexo causal entre as paralizações e a atuação da Engenharia e seus profissionais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algn="just">
              <a:lnSpc>
                <a:spcPts val="3299"/>
              </a:lnSpc>
            </a:pPr>
            <a:endParaRPr lang="en-US" sz="2199" spc="5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256902" y="6714850"/>
            <a:ext cx="1950720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38"/>
              </a:lnSpc>
            </a:pPr>
            <a:r>
              <a:rPr lang="en-US" sz="1200" spc="11">
                <a:solidFill>
                  <a:srgbClr val="898989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711575" y="9531668"/>
            <a:ext cx="209848" cy="6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64481" y="4393752"/>
            <a:ext cx="372789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 spc="6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PROPOSTA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3330142"/>
            <a:ext cx="5983308" cy="37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2"/>
              </a:lnSpc>
            </a:pPr>
            <a:r>
              <a:rPr lang="en-US" sz="32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OBRAS PARALISADAS</a:t>
            </a:r>
          </a:p>
        </p:txBody>
      </p:sp>
      <p:sp>
        <p:nvSpPr>
          <p:cNvPr id="23" name="Freeform 23"/>
          <p:cNvSpPr/>
          <p:nvPr/>
        </p:nvSpPr>
        <p:spPr>
          <a:xfrm>
            <a:off x="0" y="1010561"/>
            <a:ext cx="5460882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4" name="TextBox 24"/>
          <p:cNvSpPr txBox="1"/>
          <p:nvPr/>
        </p:nvSpPr>
        <p:spPr>
          <a:xfrm>
            <a:off x="401649" y="1203055"/>
            <a:ext cx="4339987" cy="95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>
                <a:solidFill>
                  <a:srgbClr val="FFFFFE"/>
                </a:solidFill>
                <a:latin typeface="Arial Bold"/>
                <a:ea typeface="Arial Bold"/>
                <a:cs typeface="Arial Bold"/>
                <a:sym typeface="Arial Bold"/>
              </a:rPr>
              <a:t>PROJETOS 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0" y="7912149"/>
            <a:ext cx="18006196" cy="1080486"/>
            <a:chOff x="0" y="0"/>
            <a:chExt cx="4113434" cy="237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113433" cy="237883"/>
            </a:xfrm>
            <a:custGeom>
              <a:avLst/>
              <a:gdLst/>
              <a:ahLst/>
              <a:cxnLst/>
              <a:rect l="l" t="t" r="r" b="b"/>
              <a:pathLst>
                <a:path w="4113433" h="237883">
                  <a:moveTo>
                    <a:pt x="0" y="0"/>
                  </a:moveTo>
                  <a:lnTo>
                    <a:pt x="4113433" y="0"/>
                  </a:lnTo>
                  <a:lnTo>
                    <a:pt x="4113433" y="237883"/>
                  </a:lnTo>
                  <a:lnTo>
                    <a:pt x="0" y="237883"/>
                  </a:lnTo>
                  <a:close/>
                </a:path>
              </a:pathLst>
            </a:custGeom>
            <a:solidFill>
              <a:srgbClr val="1DB37F">
                <a:alpha val="33725"/>
              </a:srgbClr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76200"/>
              <a:ext cx="4113434" cy="314083"/>
            </a:xfrm>
            <a:prstGeom prst="rect">
              <a:avLst/>
            </a:prstGeom>
          </p:spPr>
          <p:txBody>
            <a:bodyPr lIns="60771" tIns="60771" rIns="60771" bIns="60771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01649" y="8270826"/>
            <a:ext cx="10619899" cy="420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Pretende-se ampliar a iniciativa aos demais Estados por meio das Precursoras.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338038"/>
            <a:ext cx="16230600" cy="2909330"/>
            <a:chOff x="0" y="0"/>
            <a:chExt cx="4274726" cy="7662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766243"/>
            </a:xfrm>
            <a:custGeom>
              <a:avLst/>
              <a:gdLst/>
              <a:ahLst/>
              <a:cxnLst/>
              <a:rect l="l" t="t" r="r" b="b"/>
              <a:pathLst>
                <a:path w="4274726" h="766243">
                  <a:moveTo>
                    <a:pt x="15741" y="0"/>
                  </a:moveTo>
                  <a:lnTo>
                    <a:pt x="4258985" y="0"/>
                  </a:lnTo>
                  <a:cubicBezTo>
                    <a:pt x="4267679" y="0"/>
                    <a:pt x="4274726" y="7047"/>
                    <a:pt x="4274726" y="15741"/>
                  </a:cubicBezTo>
                  <a:lnTo>
                    <a:pt x="4274726" y="750502"/>
                  </a:lnTo>
                  <a:cubicBezTo>
                    <a:pt x="4274726" y="759196"/>
                    <a:pt x="4267679" y="766243"/>
                    <a:pt x="4258985" y="766243"/>
                  </a:cubicBezTo>
                  <a:lnTo>
                    <a:pt x="15741" y="766243"/>
                  </a:lnTo>
                  <a:cubicBezTo>
                    <a:pt x="11566" y="766243"/>
                    <a:pt x="7562" y="764585"/>
                    <a:pt x="4610" y="761633"/>
                  </a:cubicBezTo>
                  <a:cubicBezTo>
                    <a:pt x="1658" y="758681"/>
                    <a:pt x="0" y="754677"/>
                    <a:pt x="0" y="750502"/>
                  </a:cubicBezTo>
                  <a:lnTo>
                    <a:pt x="0" y="15741"/>
                  </a:lnTo>
                  <a:cubicBezTo>
                    <a:pt x="0" y="7047"/>
                    <a:pt x="7047" y="0"/>
                    <a:pt x="15741" y="0"/>
                  </a:cubicBezTo>
                  <a:close/>
                </a:path>
              </a:pathLst>
            </a:custGeom>
            <a:solidFill>
              <a:srgbClr val="FFBD59">
                <a:alpha val="20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804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1028700" y="3989993"/>
            <a:ext cx="6418228" cy="696090"/>
            <a:chOff x="0" y="0"/>
            <a:chExt cx="1690397" cy="1833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0397" cy="183332"/>
            </a:xfrm>
            <a:custGeom>
              <a:avLst/>
              <a:gdLst/>
              <a:ahLst/>
              <a:cxnLst/>
              <a:rect l="l" t="t" r="r" b="b"/>
              <a:pathLst>
                <a:path w="1690397" h="183332">
                  <a:moveTo>
                    <a:pt x="75993" y="0"/>
                  </a:moveTo>
                  <a:lnTo>
                    <a:pt x="1614404" y="0"/>
                  </a:lnTo>
                  <a:cubicBezTo>
                    <a:pt x="1656374" y="0"/>
                    <a:pt x="1690397" y="34023"/>
                    <a:pt x="1690397" y="75993"/>
                  </a:cubicBezTo>
                  <a:lnTo>
                    <a:pt x="1690397" y="107339"/>
                  </a:lnTo>
                  <a:cubicBezTo>
                    <a:pt x="1690397" y="127494"/>
                    <a:pt x="1682391" y="146823"/>
                    <a:pt x="1668139" y="161075"/>
                  </a:cubicBezTo>
                  <a:cubicBezTo>
                    <a:pt x="1653888" y="175326"/>
                    <a:pt x="1634559" y="183332"/>
                    <a:pt x="1614404" y="183332"/>
                  </a:cubicBezTo>
                  <a:lnTo>
                    <a:pt x="75993" y="183332"/>
                  </a:lnTo>
                  <a:cubicBezTo>
                    <a:pt x="55838" y="183332"/>
                    <a:pt x="36509" y="175326"/>
                    <a:pt x="22258" y="161075"/>
                  </a:cubicBezTo>
                  <a:cubicBezTo>
                    <a:pt x="8006" y="146823"/>
                    <a:pt x="0" y="127494"/>
                    <a:pt x="0" y="107339"/>
                  </a:cubicBezTo>
                  <a:lnTo>
                    <a:pt x="0" y="75993"/>
                  </a:lnTo>
                  <a:cubicBezTo>
                    <a:pt x="0" y="55838"/>
                    <a:pt x="8006" y="36509"/>
                    <a:pt x="22258" y="22258"/>
                  </a:cubicBezTo>
                  <a:cubicBezTo>
                    <a:pt x="36509" y="8006"/>
                    <a:pt x="55838" y="0"/>
                    <a:pt x="7599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90397" cy="221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2654027"/>
            <a:ext cx="6256902" cy="894593"/>
            <a:chOff x="0" y="0"/>
            <a:chExt cx="1826319" cy="2356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6319" cy="235613"/>
            </a:xfrm>
            <a:custGeom>
              <a:avLst/>
              <a:gdLst/>
              <a:ahLst/>
              <a:cxnLst/>
              <a:rect l="l" t="t" r="r" b="b"/>
              <a:pathLst>
                <a:path w="1826319" h="235613">
                  <a:moveTo>
                    <a:pt x="17863" y="0"/>
                  </a:moveTo>
                  <a:lnTo>
                    <a:pt x="1808456" y="0"/>
                  </a:lnTo>
                  <a:cubicBezTo>
                    <a:pt x="1818321" y="0"/>
                    <a:pt x="1826319" y="7998"/>
                    <a:pt x="1826319" y="17863"/>
                  </a:cubicBezTo>
                  <a:lnTo>
                    <a:pt x="1826319" y="217749"/>
                  </a:lnTo>
                  <a:cubicBezTo>
                    <a:pt x="1826319" y="222487"/>
                    <a:pt x="1824437" y="227031"/>
                    <a:pt x="1821087" y="230381"/>
                  </a:cubicBezTo>
                  <a:cubicBezTo>
                    <a:pt x="1817737" y="233731"/>
                    <a:pt x="1813193" y="235613"/>
                    <a:pt x="1808456" y="235613"/>
                  </a:cubicBezTo>
                  <a:lnTo>
                    <a:pt x="17863" y="235613"/>
                  </a:lnTo>
                  <a:cubicBezTo>
                    <a:pt x="13126" y="235613"/>
                    <a:pt x="8582" y="233731"/>
                    <a:pt x="5232" y="230381"/>
                  </a:cubicBezTo>
                  <a:cubicBezTo>
                    <a:pt x="1882" y="227031"/>
                    <a:pt x="0" y="222487"/>
                    <a:pt x="0" y="217749"/>
                  </a:cubicBezTo>
                  <a:lnTo>
                    <a:pt x="0" y="17863"/>
                  </a:lnTo>
                  <a:cubicBezTo>
                    <a:pt x="0" y="13126"/>
                    <a:pt x="1882" y="8582"/>
                    <a:pt x="5232" y="5232"/>
                  </a:cubicBezTo>
                  <a:cubicBezTo>
                    <a:pt x="8582" y="1882"/>
                    <a:pt x="13126" y="0"/>
                    <a:pt x="17863" y="0"/>
                  </a:cubicBezTo>
                  <a:close/>
                </a:path>
              </a:pathLst>
            </a:custGeom>
            <a:solidFill>
              <a:srgbClr val="ED1C2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826319" cy="273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1671724" y="5457555"/>
            <a:ext cx="5172692" cy="853494"/>
          </a:xfrm>
          <a:custGeom>
            <a:avLst/>
            <a:gdLst/>
            <a:ahLst/>
            <a:cxnLst/>
            <a:rect l="l" t="t" r="r" b="b"/>
            <a:pathLst>
              <a:path w="5172692" h="853494">
                <a:moveTo>
                  <a:pt x="0" y="0"/>
                </a:moveTo>
                <a:lnTo>
                  <a:pt x="5172691" y="0"/>
                </a:lnTo>
                <a:lnTo>
                  <a:pt x="5172691" y="853494"/>
                </a:lnTo>
                <a:lnTo>
                  <a:pt x="0" y="8534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1541621" y="5019459"/>
            <a:ext cx="9667843" cy="2478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just">
              <a:lnSpc>
                <a:spcPts val="3299"/>
              </a:lnSpc>
              <a:buFont typeface="Arial"/>
              <a:buChar char="•"/>
            </a:pP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Apoiar e participar do Seminário sobre Obras Paralisadas, a ser realizado em março de 2025 pela SME, em parceria com a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Escola Superior Dom Helder Câmara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(*)&gt; Pretende-se, como resultado do evento, definir critérios objetivos que considerem viabilidade, urgência e conformidade com os requisitos da engenharia. </a:t>
            </a:r>
          </a:p>
          <a:p>
            <a:pPr algn="just">
              <a:lnSpc>
                <a:spcPts val="3299"/>
              </a:lnSpc>
            </a:pPr>
            <a:endParaRPr lang="en-US" sz="2199" spc="5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711575" y="9531668"/>
            <a:ext cx="209848" cy="6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41621" y="4067306"/>
            <a:ext cx="372789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 spc="6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PROPOSTA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0" y="3006123"/>
            <a:ext cx="5983308" cy="37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2"/>
              </a:lnSpc>
            </a:pPr>
            <a:r>
              <a:rPr lang="en-US" sz="32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OBRAS PARALISADAS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1649" y="7535964"/>
            <a:ext cx="17309926" cy="1249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99"/>
              </a:lnSpc>
            </a:pPr>
            <a:r>
              <a:rPr lang="en-US" sz="2199" b="1" u="none" strike="noStrike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É fundamental assegurar transparência para melhorar a gestão pública na seleção das obras a serem retomadas, levando em conta a atualização dos projetos, a integração com outras iniciativas e as causas de seu abandono. </a:t>
            </a:r>
          </a:p>
          <a:p>
            <a:pPr algn="just">
              <a:lnSpc>
                <a:spcPts val="3299"/>
              </a:lnSpc>
            </a:pPr>
            <a:r>
              <a:rPr lang="en-US" sz="2199" b="1" u="none" strike="noStrike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0" y="7363693"/>
            <a:ext cx="18006196" cy="1080486"/>
            <a:chOff x="0" y="0"/>
            <a:chExt cx="4113434" cy="23788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113433" cy="237883"/>
            </a:xfrm>
            <a:custGeom>
              <a:avLst/>
              <a:gdLst/>
              <a:ahLst/>
              <a:cxnLst/>
              <a:rect l="l" t="t" r="r" b="b"/>
              <a:pathLst>
                <a:path w="4113433" h="237883">
                  <a:moveTo>
                    <a:pt x="0" y="0"/>
                  </a:moveTo>
                  <a:lnTo>
                    <a:pt x="4113433" y="0"/>
                  </a:lnTo>
                  <a:lnTo>
                    <a:pt x="4113433" y="237883"/>
                  </a:lnTo>
                  <a:lnTo>
                    <a:pt x="0" y="237883"/>
                  </a:lnTo>
                  <a:close/>
                </a:path>
              </a:pathLst>
            </a:custGeom>
            <a:solidFill>
              <a:srgbClr val="1DB37F">
                <a:alpha val="33725"/>
              </a:srgbClr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4113434" cy="314083"/>
            </a:xfrm>
            <a:prstGeom prst="rect">
              <a:avLst/>
            </a:prstGeom>
          </p:spPr>
          <p:txBody>
            <a:bodyPr lIns="60771" tIns="60771" rIns="60771" bIns="60771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AutoShape 21"/>
          <p:cNvSpPr/>
          <p:nvPr/>
        </p:nvSpPr>
        <p:spPr>
          <a:xfrm>
            <a:off x="401649" y="8583714"/>
            <a:ext cx="4532146" cy="0"/>
          </a:xfrm>
          <a:prstGeom prst="line">
            <a:avLst/>
          </a:prstGeom>
          <a:ln w="57150" cap="flat">
            <a:solidFill>
              <a:srgbClr val="2A3B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Box 22"/>
          <p:cNvSpPr txBox="1"/>
          <p:nvPr/>
        </p:nvSpPr>
        <p:spPr>
          <a:xfrm>
            <a:off x="514350" y="8823745"/>
            <a:ext cx="16330065" cy="84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just">
              <a:lnSpc>
                <a:spcPts val="3299"/>
              </a:lnSpc>
              <a:spcBef>
                <a:spcPct val="0"/>
              </a:spcBef>
            </a:pP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evento de março será a continuidade da Rodada Preparatória, organizado pela SME, ocorrida em agosto de 2024, no Construa Minas (Sinduscon): https://www.construaminas.com.br/pgr_19seminariodeobrasparalisadas.html </a:t>
            </a:r>
          </a:p>
        </p:txBody>
      </p:sp>
      <p:sp>
        <p:nvSpPr>
          <p:cNvPr id="23" name="Freeform 23"/>
          <p:cNvSpPr/>
          <p:nvPr/>
        </p:nvSpPr>
        <p:spPr>
          <a:xfrm>
            <a:off x="0" y="1010561"/>
            <a:ext cx="5460882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4" name="TextBox 24"/>
          <p:cNvSpPr txBox="1"/>
          <p:nvPr/>
        </p:nvSpPr>
        <p:spPr>
          <a:xfrm>
            <a:off x="401649" y="1203055"/>
            <a:ext cx="4339987" cy="95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>
                <a:solidFill>
                  <a:srgbClr val="FFFFFE"/>
                </a:solidFill>
                <a:latin typeface="Arial Bold"/>
                <a:ea typeface="Arial Bold"/>
                <a:cs typeface="Arial Bold"/>
                <a:sym typeface="Arial Bold"/>
              </a:rPr>
              <a:t>PROJETOS 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26" name="Freeform 26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450380"/>
            <a:ext cx="16230600" cy="5280127"/>
            <a:chOff x="0" y="0"/>
            <a:chExt cx="4274726" cy="13906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390651"/>
            </a:xfrm>
            <a:custGeom>
              <a:avLst/>
              <a:gdLst/>
              <a:ahLst/>
              <a:cxnLst/>
              <a:rect l="l" t="t" r="r" b="b"/>
              <a:pathLst>
                <a:path w="4274726" h="1390651">
                  <a:moveTo>
                    <a:pt x="15741" y="0"/>
                  </a:moveTo>
                  <a:lnTo>
                    <a:pt x="4258985" y="0"/>
                  </a:lnTo>
                  <a:cubicBezTo>
                    <a:pt x="4267679" y="0"/>
                    <a:pt x="4274726" y="7047"/>
                    <a:pt x="4274726" y="15741"/>
                  </a:cubicBezTo>
                  <a:lnTo>
                    <a:pt x="4274726" y="1374910"/>
                  </a:lnTo>
                  <a:cubicBezTo>
                    <a:pt x="4274726" y="1383603"/>
                    <a:pt x="4267679" y="1390651"/>
                    <a:pt x="4258985" y="1390651"/>
                  </a:cubicBezTo>
                  <a:lnTo>
                    <a:pt x="15741" y="1390651"/>
                  </a:lnTo>
                  <a:cubicBezTo>
                    <a:pt x="11566" y="1390651"/>
                    <a:pt x="7562" y="1388992"/>
                    <a:pt x="4610" y="1386040"/>
                  </a:cubicBezTo>
                  <a:cubicBezTo>
                    <a:pt x="1658" y="1383089"/>
                    <a:pt x="0" y="1379085"/>
                    <a:pt x="0" y="1374910"/>
                  </a:cubicBezTo>
                  <a:lnTo>
                    <a:pt x="0" y="15741"/>
                  </a:lnTo>
                  <a:cubicBezTo>
                    <a:pt x="0" y="7047"/>
                    <a:pt x="7047" y="0"/>
                    <a:pt x="15741" y="0"/>
                  </a:cubicBezTo>
                  <a:close/>
                </a:path>
              </a:pathLst>
            </a:custGeom>
            <a:solidFill>
              <a:srgbClr val="FFBD59">
                <a:alpha val="20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1428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1028700" y="4096928"/>
            <a:ext cx="6418228" cy="696090"/>
            <a:chOff x="0" y="0"/>
            <a:chExt cx="1690397" cy="1833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0397" cy="183332"/>
            </a:xfrm>
            <a:custGeom>
              <a:avLst/>
              <a:gdLst/>
              <a:ahLst/>
              <a:cxnLst/>
              <a:rect l="l" t="t" r="r" b="b"/>
              <a:pathLst>
                <a:path w="1690397" h="183332">
                  <a:moveTo>
                    <a:pt x="75993" y="0"/>
                  </a:moveTo>
                  <a:lnTo>
                    <a:pt x="1614404" y="0"/>
                  </a:lnTo>
                  <a:cubicBezTo>
                    <a:pt x="1656374" y="0"/>
                    <a:pt x="1690397" y="34023"/>
                    <a:pt x="1690397" y="75993"/>
                  </a:cubicBezTo>
                  <a:lnTo>
                    <a:pt x="1690397" y="107339"/>
                  </a:lnTo>
                  <a:cubicBezTo>
                    <a:pt x="1690397" y="127494"/>
                    <a:pt x="1682391" y="146823"/>
                    <a:pt x="1668139" y="161075"/>
                  </a:cubicBezTo>
                  <a:cubicBezTo>
                    <a:pt x="1653888" y="175326"/>
                    <a:pt x="1634559" y="183332"/>
                    <a:pt x="1614404" y="183332"/>
                  </a:cubicBezTo>
                  <a:lnTo>
                    <a:pt x="75993" y="183332"/>
                  </a:lnTo>
                  <a:cubicBezTo>
                    <a:pt x="55838" y="183332"/>
                    <a:pt x="36509" y="175326"/>
                    <a:pt x="22258" y="161075"/>
                  </a:cubicBezTo>
                  <a:cubicBezTo>
                    <a:pt x="8006" y="146823"/>
                    <a:pt x="0" y="127494"/>
                    <a:pt x="0" y="107339"/>
                  </a:cubicBezTo>
                  <a:lnTo>
                    <a:pt x="0" y="75993"/>
                  </a:lnTo>
                  <a:cubicBezTo>
                    <a:pt x="0" y="55838"/>
                    <a:pt x="8006" y="36509"/>
                    <a:pt x="22258" y="22258"/>
                  </a:cubicBezTo>
                  <a:cubicBezTo>
                    <a:pt x="36509" y="8006"/>
                    <a:pt x="55838" y="0"/>
                    <a:pt x="7599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90397" cy="221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2760962"/>
            <a:ext cx="6256902" cy="894593"/>
            <a:chOff x="0" y="0"/>
            <a:chExt cx="1826319" cy="2356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6319" cy="235613"/>
            </a:xfrm>
            <a:custGeom>
              <a:avLst/>
              <a:gdLst/>
              <a:ahLst/>
              <a:cxnLst/>
              <a:rect l="l" t="t" r="r" b="b"/>
              <a:pathLst>
                <a:path w="1826319" h="235613">
                  <a:moveTo>
                    <a:pt x="17863" y="0"/>
                  </a:moveTo>
                  <a:lnTo>
                    <a:pt x="1808456" y="0"/>
                  </a:lnTo>
                  <a:cubicBezTo>
                    <a:pt x="1818321" y="0"/>
                    <a:pt x="1826319" y="7998"/>
                    <a:pt x="1826319" y="17863"/>
                  </a:cubicBezTo>
                  <a:lnTo>
                    <a:pt x="1826319" y="217749"/>
                  </a:lnTo>
                  <a:cubicBezTo>
                    <a:pt x="1826319" y="222487"/>
                    <a:pt x="1824437" y="227031"/>
                    <a:pt x="1821087" y="230381"/>
                  </a:cubicBezTo>
                  <a:cubicBezTo>
                    <a:pt x="1817737" y="233731"/>
                    <a:pt x="1813193" y="235613"/>
                    <a:pt x="1808456" y="235613"/>
                  </a:cubicBezTo>
                  <a:lnTo>
                    <a:pt x="17863" y="235613"/>
                  </a:lnTo>
                  <a:cubicBezTo>
                    <a:pt x="13126" y="235613"/>
                    <a:pt x="8582" y="233731"/>
                    <a:pt x="5232" y="230381"/>
                  </a:cubicBezTo>
                  <a:cubicBezTo>
                    <a:pt x="1882" y="227031"/>
                    <a:pt x="0" y="222487"/>
                    <a:pt x="0" y="217749"/>
                  </a:cubicBezTo>
                  <a:lnTo>
                    <a:pt x="0" y="17863"/>
                  </a:lnTo>
                  <a:cubicBezTo>
                    <a:pt x="0" y="13126"/>
                    <a:pt x="1882" y="8582"/>
                    <a:pt x="5232" y="5232"/>
                  </a:cubicBezTo>
                  <a:cubicBezTo>
                    <a:pt x="8582" y="1882"/>
                    <a:pt x="13126" y="0"/>
                    <a:pt x="17863" y="0"/>
                  </a:cubicBezTo>
                  <a:close/>
                </a:path>
              </a:pathLst>
            </a:custGeom>
            <a:solidFill>
              <a:srgbClr val="ED1C2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826319" cy="273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1621" y="5345468"/>
            <a:ext cx="11206976" cy="370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99"/>
              </a:lnSpc>
            </a:pP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(*) A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Escola Superior Dom Helder Câmara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vinculada à Rede Internacional de Educação dos Jesuítas, é amplamente reconhecida pela sua qualidade acadêmica. Desde sua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fundação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instituição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tem sido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destacada pelas avaliações do MEC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que atribuem conceito “A” em todos os critérios de credenciamento, autorizações e reconhecimentos. </a:t>
            </a:r>
          </a:p>
          <a:p>
            <a:pPr algn="just">
              <a:lnSpc>
                <a:spcPts val="3299"/>
              </a:lnSpc>
            </a:pPr>
            <a:endParaRPr lang="en-US" sz="2199" spc="5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3299"/>
              </a:lnSpc>
            </a:pP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Rede Internacional de Educação dos Jesuítas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que engloba cerca de 3 milhões de estudantes, 2.700 escolas, 850 colégios e 209 universidades em todos os continentes, reforça o compromisso da Dom Helder com a excelência educacional.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711575" y="9531668"/>
            <a:ext cx="209848" cy="6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4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132296" y="5442739"/>
            <a:ext cx="3531638" cy="353163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28062" y="5638506"/>
            <a:ext cx="3140105" cy="3140105"/>
          </a:xfrm>
          <a:custGeom>
            <a:avLst/>
            <a:gdLst/>
            <a:ahLst/>
            <a:cxnLst/>
            <a:rect l="l" t="t" r="r" b="b"/>
            <a:pathLst>
              <a:path w="3140105" h="3140105">
                <a:moveTo>
                  <a:pt x="0" y="0"/>
                </a:moveTo>
                <a:lnTo>
                  <a:pt x="3140105" y="0"/>
                </a:lnTo>
                <a:lnTo>
                  <a:pt x="3140105" y="3140105"/>
                </a:lnTo>
                <a:lnTo>
                  <a:pt x="0" y="31401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8"/>
          <p:cNvSpPr txBox="1"/>
          <p:nvPr/>
        </p:nvSpPr>
        <p:spPr>
          <a:xfrm>
            <a:off x="1541621" y="4146580"/>
            <a:ext cx="372789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 spc="6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PROPOSTA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0" y="3113057"/>
            <a:ext cx="5983308" cy="37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2"/>
              </a:lnSpc>
            </a:pPr>
            <a:r>
              <a:rPr lang="en-US" sz="32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OBRAS PARALISADAS</a:t>
            </a:r>
          </a:p>
        </p:txBody>
      </p:sp>
      <p:sp>
        <p:nvSpPr>
          <p:cNvPr id="20" name="Freeform 20"/>
          <p:cNvSpPr/>
          <p:nvPr/>
        </p:nvSpPr>
        <p:spPr>
          <a:xfrm>
            <a:off x="0" y="1010561"/>
            <a:ext cx="5460882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TextBox 21"/>
          <p:cNvSpPr txBox="1"/>
          <p:nvPr/>
        </p:nvSpPr>
        <p:spPr>
          <a:xfrm>
            <a:off x="401649" y="1203055"/>
            <a:ext cx="4339987" cy="95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>
                <a:solidFill>
                  <a:srgbClr val="FFFFFE"/>
                </a:solidFill>
                <a:latin typeface="Arial Bold"/>
                <a:ea typeface="Arial Bold"/>
                <a:cs typeface="Arial Bold"/>
                <a:sym typeface="Arial Bold"/>
              </a:rPr>
              <a:t>PROJETOS 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23" name="Freeform 23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987478" y="3847998"/>
            <a:ext cx="16230600" cy="5731295"/>
            <a:chOff x="0" y="0"/>
            <a:chExt cx="4274726" cy="1509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509477"/>
            </a:xfrm>
            <a:custGeom>
              <a:avLst/>
              <a:gdLst/>
              <a:ahLst/>
              <a:cxnLst/>
              <a:rect l="l" t="t" r="r" b="b"/>
              <a:pathLst>
                <a:path w="4274726" h="1509477">
                  <a:moveTo>
                    <a:pt x="15741" y="0"/>
                  </a:moveTo>
                  <a:lnTo>
                    <a:pt x="4258985" y="0"/>
                  </a:lnTo>
                  <a:cubicBezTo>
                    <a:pt x="4267679" y="0"/>
                    <a:pt x="4274726" y="7047"/>
                    <a:pt x="4274726" y="15741"/>
                  </a:cubicBezTo>
                  <a:lnTo>
                    <a:pt x="4274726" y="1493736"/>
                  </a:lnTo>
                  <a:cubicBezTo>
                    <a:pt x="4274726" y="1502430"/>
                    <a:pt x="4267679" y="1509477"/>
                    <a:pt x="4258985" y="1509477"/>
                  </a:cubicBezTo>
                  <a:lnTo>
                    <a:pt x="15741" y="1509477"/>
                  </a:lnTo>
                  <a:cubicBezTo>
                    <a:pt x="11566" y="1509477"/>
                    <a:pt x="7562" y="1507819"/>
                    <a:pt x="4610" y="1504867"/>
                  </a:cubicBezTo>
                  <a:cubicBezTo>
                    <a:pt x="1658" y="1501915"/>
                    <a:pt x="0" y="1497911"/>
                    <a:pt x="0" y="1493736"/>
                  </a:cubicBezTo>
                  <a:lnTo>
                    <a:pt x="0" y="15741"/>
                  </a:lnTo>
                  <a:cubicBezTo>
                    <a:pt x="0" y="7047"/>
                    <a:pt x="7047" y="0"/>
                    <a:pt x="15741" y="0"/>
                  </a:cubicBezTo>
                  <a:close/>
                </a:path>
              </a:pathLst>
            </a:custGeom>
            <a:solidFill>
              <a:srgbClr val="FFBD59">
                <a:alpha val="20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547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3945713"/>
            <a:ext cx="6418228" cy="696090"/>
            <a:chOff x="0" y="0"/>
            <a:chExt cx="1690397" cy="1833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0397" cy="183332"/>
            </a:xfrm>
            <a:custGeom>
              <a:avLst/>
              <a:gdLst/>
              <a:ahLst/>
              <a:cxnLst/>
              <a:rect l="l" t="t" r="r" b="b"/>
              <a:pathLst>
                <a:path w="1690397" h="183332">
                  <a:moveTo>
                    <a:pt x="75993" y="0"/>
                  </a:moveTo>
                  <a:lnTo>
                    <a:pt x="1614404" y="0"/>
                  </a:lnTo>
                  <a:cubicBezTo>
                    <a:pt x="1656374" y="0"/>
                    <a:pt x="1690397" y="34023"/>
                    <a:pt x="1690397" y="75993"/>
                  </a:cubicBezTo>
                  <a:lnTo>
                    <a:pt x="1690397" y="107339"/>
                  </a:lnTo>
                  <a:cubicBezTo>
                    <a:pt x="1690397" y="127494"/>
                    <a:pt x="1682391" y="146823"/>
                    <a:pt x="1668139" y="161075"/>
                  </a:cubicBezTo>
                  <a:cubicBezTo>
                    <a:pt x="1653888" y="175326"/>
                    <a:pt x="1634559" y="183332"/>
                    <a:pt x="1614404" y="183332"/>
                  </a:cubicBezTo>
                  <a:lnTo>
                    <a:pt x="75993" y="183332"/>
                  </a:lnTo>
                  <a:cubicBezTo>
                    <a:pt x="55838" y="183332"/>
                    <a:pt x="36509" y="175326"/>
                    <a:pt x="22258" y="161075"/>
                  </a:cubicBezTo>
                  <a:cubicBezTo>
                    <a:pt x="8006" y="146823"/>
                    <a:pt x="0" y="127494"/>
                    <a:pt x="0" y="107339"/>
                  </a:cubicBezTo>
                  <a:lnTo>
                    <a:pt x="0" y="75993"/>
                  </a:lnTo>
                  <a:cubicBezTo>
                    <a:pt x="0" y="55838"/>
                    <a:pt x="8006" y="36509"/>
                    <a:pt x="22258" y="22258"/>
                  </a:cubicBezTo>
                  <a:cubicBezTo>
                    <a:pt x="36509" y="8006"/>
                    <a:pt x="55838" y="0"/>
                    <a:pt x="7599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90397" cy="221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475125" y="3847998"/>
            <a:ext cx="2784175" cy="2702624"/>
          </a:xfrm>
          <a:custGeom>
            <a:avLst/>
            <a:gdLst/>
            <a:ahLst/>
            <a:cxnLst/>
            <a:rect l="l" t="t" r="r" b="b"/>
            <a:pathLst>
              <a:path w="2784175" h="2702624">
                <a:moveTo>
                  <a:pt x="0" y="0"/>
                </a:moveTo>
                <a:lnTo>
                  <a:pt x="2784175" y="0"/>
                </a:lnTo>
                <a:lnTo>
                  <a:pt x="2784175" y="2702624"/>
                </a:lnTo>
                <a:lnTo>
                  <a:pt x="0" y="27026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5628" t="-13946" r="-69731" b="-11527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>
            <a:off x="3023579" y="5987454"/>
            <a:ext cx="1982834" cy="198283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478036" y="5939829"/>
            <a:ext cx="1982834" cy="198283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764724" y="6019832"/>
            <a:ext cx="1982834" cy="198283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2010726" y="6185831"/>
            <a:ext cx="1490830" cy="1490830"/>
          </a:xfrm>
          <a:custGeom>
            <a:avLst/>
            <a:gdLst/>
            <a:ahLst/>
            <a:cxnLst/>
            <a:rect l="l" t="t" r="r" b="b"/>
            <a:pathLst>
              <a:path w="1490830" h="1490830">
                <a:moveTo>
                  <a:pt x="0" y="0"/>
                </a:moveTo>
                <a:lnTo>
                  <a:pt x="1490830" y="0"/>
                </a:lnTo>
                <a:lnTo>
                  <a:pt x="1490830" y="1490830"/>
                </a:lnTo>
                <a:lnTo>
                  <a:pt x="0" y="14908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7779601" y="6433802"/>
            <a:ext cx="1468468" cy="994887"/>
          </a:xfrm>
          <a:custGeom>
            <a:avLst/>
            <a:gdLst/>
            <a:ahLst/>
            <a:cxnLst/>
            <a:rect l="l" t="t" r="r" b="b"/>
            <a:pathLst>
              <a:path w="1468468" h="994887">
                <a:moveTo>
                  <a:pt x="0" y="0"/>
                </a:moveTo>
                <a:lnTo>
                  <a:pt x="1468468" y="0"/>
                </a:lnTo>
                <a:lnTo>
                  <a:pt x="1468468" y="994887"/>
                </a:lnTo>
                <a:lnTo>
                  <a:pt x="0" y="9948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0" y="1010561"/>
            <a:ext cx="5460882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2" name="Group 22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23" name="Freeform 23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3316935" y="6445994"/>
            <a:ext cx="1424701" cy="1367713"/>
          </a:xfrm>
          <a:custGeom>
            <a:avLst/>
            <a:gdLst/>
            <a:ahLst/>
            <a:cxnLst/>
            <a:rect l="l" t="t" r="r" b="b"/>
            <a:pathLst>
              <a:path w="1424701" h="1367713">
                <a:moveTo>
                  <a:pt x="0" y="0"/>
                </a:moveTo>
                <a:lnTo>
                  <a:pt x="1424700" y="0"/>
                </a:lnTo>
                <a:lnTo>
                  <a:pt x="1424700" y="1367713"/>
                </a:lnTo>
                <a:lnTo>
                  <a:pt x="0" y="13677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TextBox 25"/>
          <p:cNvSpPr txBox="1"/>
          <p:nvPr/>
        </p:nvSpPr>
        <p:spPr>
          <a:xfrm>
            <a:off x="381059" y="2883312"/>
            <a:ext cx="17202062" cy="64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4003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PARTICIPAÇÃO NO CONGRESSO NACIONAL DE PROFISSIONAIS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41621" y="4872464"/>
            <a:ext cx="12475960" cy="1249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99"/>
              </a:lnSpc>
              <a:spcBef>
                <a:spcPct val="0"/>
              </a:spcBef>
            </a:pP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GEP deve </a:t>
            </a:r>
            <a:r>
              <a:rPr lang="en-US" sz="2199" b="1" u="none" strike="noStrike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contribuir com o CNP </a:t>
            </a: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devido à sua história de 144 anos e forte representatividade no Sistema Confea/Crea. Como defensor da valorização das engenharias, promove: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711575" y="9531668"/>
            <a:ext cx="209848" cy="6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41621" y="4022660"/>
            <a:ext cx="372789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 spc="6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JUSTIFICATIVA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04985" y="8874528"/>
            <a:ext cx="7733705" cy="430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99"/>
              </a:lnSpc>
              <a:spcBef>
                <a:spcPct val="0"/>
              </a:spcBef>
            </a:pP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órum estratégico para oferecer insights valiosos no CNP.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72159" y="8110538"/>
            <a:ext cx="3485674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Desenvolvimento tecnológico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294534" y="8141738"/>
            <a:ext cx="1166336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Científico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308162" y="8183641"/>
            <a:ext cx="2895957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Econômico da sociedade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01649" y="1203055"/>
            <a:ext cx="4339987" cy="95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>
                <a:solidFill>
                  <a:srgbClr val="FFFFFE"/>
                </a:solidFill>
                <a:latin typeface="Arial Bold"/>
                <a:ea typeface="Arial Bold"/>
                <a:cs typeface="Arial Bold"/>
                <a:sym typeface="Arial Bold"/>
              </a:rPr>
              <a:t>PROJETOS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987478" y="4393230"/>
            <a:ext cx="16230600" cy="5280127"/>
            <a:chOff x="0" y="0"/>
            <a:chExt cx="4274726" cy="13906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390651"/>
            </a:xfrm>
            <a:custGeom>
              <a:avLst/>
              <a:gdLst/>
              <a:ahLst/>
              <a:cxnLst/>
              <a:rect l="l" t="t" r="r" b="b"/>
              <a:pathLst>
                <a:path w="4274726" h="1390651">
                  <a:moveTo>
                    <a:pt x="15741" y="0"/>
                  </a:moveTo>
                  <a:lnTo>
                    <a:pt x="4258985" y="0"/>
                  </a:lnTo>
                  <a:cubicBezTo>
                    <a:pt x="4267679" y="0"/>
                    <a:pt x="4274726" y="7047"/>
                    <a:pt x="4274726" y="15741"/>
                  </a:cubicBezTo>
                  <a:lnTo>
                    <a:pt x="4274726" y="1374910"/>
                  </a:lnTo>
                  <a:cubicBezTo>
                    <a:pt x="4274726" y="1383603"/>
                    <a:pt x="4267679" y="1390651"/>
                    <a:pt x="4258985" y="1390651"/>
                  </a:cubicBezTo>
                  <a:lnTo>
                    <a:pt x="15741" y="1390651"/>
                  </a:lnTo>
                  <a:cubicBezTo>
                    <a:pt x="11566" y="1390651"/>
                    <a:pt x="7562" y="1388992"/>
                    <a:pt x="4610" y="1386040"/>
                  </a:cubicBezTo>
                  <a:cubicBezTo>
                    <a:pt x="1658" y="1383089"/>
                    <a:pt x="0" y="1379085"/>
                    <a:pt x="0" y="1374910"/>
                  </a:cubicBezTo>
                  <a:lnTo>
                    <a:pt x="0" y="15741"/>
                  </a:lnTo>
                  <a:cubicBezTo>
                    <a:pt x="0" y="7047"/>
                    <a:pt x="7047" y="0"/>
                    <a:pt x="15741" y="0"/>
                  </a:cubicBezTo>
                  <a:close/>
                </a:path>
              </a:pathLst>
            </a:custGeom>
            <a:solidFill>
              <a:srgbClr val="FFBD59">
                <a:alpha val="20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4274726" cy="1495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just">
                <a:lnSpc>
                  <a:spcPts val="32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4039778"/>
            <a:ext cx="6418228" cy="696090"/>
            <a:chOff x="0" y="0"/>
            <a:chExt cx="1690397" cy="1833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0397" cy="183332"/>
            </a:xfrm>
            <a:custGeom>
              <a:avLst/>
              <a:gdLst/>
              <a:ahLst/>
              <a:cxnLst/>
              <a:rect l="l" t="t" r="r" b="b"/>
              <a:pathLst>
                <a:path w="1690397" h="183332">
                  <a:moveTo>
                    <a:pt x="75993" y="0"/>
                  </a:moveTo>
                  <a:lnTo>
                    <a:pt x="1614404" y="0"/>
                  </a:lnTo>
                  <a:cubicBezTo>
                    <a:pt x="1656374" y="0"/>
                    <a:pt x="1690397" y="34023"/>
                    <a:pt x="1690397" y="75993"/>
                  </a:cubicBezTo>
                  <a:lnTo>
                    <a:pt x="1690397" y="107339"/>
                  </a:lnTo>
                  <a:cubicBezTo>
                    <a:pt x="1690397" y="127494"/>
                    <a:pt x="1682391" y="146823"/>
                    <a:pt x="1668139" y="161075"/>
                  </a:cubicBezTo>
                  <a:cubicBezTo>
                    <a:pt x="1653888" y="175326"/>
                    <a:pt x="1634559" y="183332"/>
                    <a:pt x="1614404" y="183332"/>
                  </a:cubicBezTo>
                  <a:lnTo>
                    <a:pt x="75993" y="183332"/>
                  </a:lnTo>
                  <a:cubicBezTo>
                    <a:pt x="55838" y="183332"/>
                    <a:pt x="36509" y="175326"/>
                    <a:pt x="22258" y="161075"/>
                  </a:cubicBezTo>
                  <a:cubicBezTo>
                    <a:pt x="8006" y="146823"/>
                    <a:pt x="0" y="127494"/>
                    <a:pt x="0" y="107339"/>
                  </a:cubicBezTo>
                  <a:lnTo>
                    <a:pt x="0" y="75993"/>
                  </a:lnTo>
                  <a:cubicBezTo>
                    <a:pt x="0" y="55838"/>
                    <a:pt x="8006" y="36509"/>
                    <a:pt x="22258" y="22258"/>
                  </a:cubicBezTo>
                  <a:cubicBezTo>
                    <a:pt x="36509" y="8006"/>
                    <a:pt x="55838" y="0"/>
                    <a:pt x="7599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90397" cy="221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32296" y="5385589"/>
            <a:ext cx="3531638" cy="353163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3422695" y="5707341"/>
            <a:ext cx="2950840" cy="2888135"/>
          </a:xfrm>
          <a:custGeom>
            <a:avLst/>
            <a:gdLst/>
            <a:ahLst/>
            <a:cxnLst/>
            <a:rect l="l" t="t" r="r" b="b"/>
            <a:pathLst>
              <a:path w="2950840" h="2888135">
                <a:moveTo>
                  <a:pt x="0" y="0"/>
                </a:moveTo>
                <a:lnTo>
                  <a:pt x="2950840" y="0"/>
                </a:lnTo>
                <a:lnTo>
                  <a:pt x="2950840" y="2888135"/>
                </a:lnTo>
                <a:lnTo>
                  <a:pt x="0" y="28881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381059" y="2977377"/>
            <a:ext cx="17202062" cy="64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4003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PARTICIPAÇÃO NO CONGRESSO NACIONAL DE PROFISSIONAIS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711575" y="9531668"/>
            <a:ext cx="209848" cy="6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34001" y="4069604"/>
            <a:ext cx="372789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 spc="6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JUSTIFICATIVA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41621" y="5216927"/>
            <a:ext cx="11129895" cy="411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99"/>
              </a:lnSpc>
              <a:spcBef>
                <a:spcPct val="0"/>
              </a:spcBef>
            </a:pP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contribuição do GEP no CNP é </a:t>
            </a:r>
            <a:r>
              <a:rPr lang="en-US" sz="2199" b="1" u="none" strike="noStrike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essencial para discutir políticas e diretrizes para as áreas da Engenharia, Agronomia e Geociências</a:t>
            </a: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Sua experiência histórica e proximidade com a sociedade permitem identificar tendências e prioridades, garantindo que as propostas atendam às necessidades reais da população. </a:t>
            </a:r>
          </a:p>
          <a:p>
            <a:pPr marL="0" lvl="0" indent="0" algn="just">
              <a:lnSpc>
                <a:spcPts val="3299"/>
              </a:lnSpc>
              <a:spcBef>
                <a:spcPct val="0"/>
              </a:spcBef>
            </a:pPr>
            <a:endParaRPr lang="en-US" sz="2199" u="none" strike="noStrike" spc="5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ts val="3299"/>
              </a:lnSpc>
              <a:spcBef>
                <a:spcPct val="0"/>
              </a:spcBef>
            </a:pP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Dessa forma, o </a:t>
            </a:r>
            <a:r>
              <a:rPr lang="en-US" sz="2199" b="1" u="none" strike="noStrike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GEP pode oferecer ao CNP uma combinação única de conhecimento técnico e sensibilidade política</a:t>
            </a: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apoiando a construção de um </a:t>
            </a:r>
            <a:r>
              <a:rPr lang="en-US" sz="2199" b="1" u="none" strike="noStrike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futuro mais inclusivo, inovador e sustentável </a:t>
            </a: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o Brasil, com um impacto positivo na qualidade de vida da população.</a:t>
            </a:r>
          </a:p>
        </p:txBody>
      </p:sp>
      <p:sp>
        <p:nvSpPr>
          <p:cNvPr id="17" name="Freeform 17"/>
          <p:cNvSpPr/>
          <p:nvPr/>
        </p:nvSpPr>
        <p:spPr>
          <a:xfrm>
            <a:off x="-1674144" y="1010561"/>
            <a:ext cx="7135026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8"/>
          <p:cNvSpPr txBox="1"/>
          <p:nvPr/>
        </p:nvSpPr>
        <p:spPr>
          <a:xfrm>
            <a:off x="401649" y="1203055"/>
            <a:ext cx="4339987" cy="95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>
                <a:solidFill>
                  <a:srgbClr val="FFFFFE"/>
                </a:solidFill>
                <a:latin typeface="Arial Bold"/>
                <a:ea typeface="Arial Bold"/>
                <a:cs typeface="Arial Bold"/>
                <a:sym typeface="Arial Bold"/>
              </a:rPr>
              <a:t>PROJETOS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20" name="Freeform 20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100168" y="3978173"/>
            <a:ext cx="16230600" cy="1472800"/>
            <a:chOff x="0" y="0"/>
            <a:chExt cx="4274726" cy="3878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387898"/>
            </a:xfrm>
            <a:custGeom>
              <a:avLst/>
              <a:gdLst/>
              <a:ahLst/>
              <a:cxnLst/>
              <a:rect l="l" t="t" r="r" b="b"/>
              <a:pathLst>
                <a:path w="4274726" h="387898">
                  <a:moveTo>
                    <a:pt x="15741" y="0"/>
                  </a:moveTo>
                  <a:lnTo>
                    <a:pt x="4258985" y="0"/>
                  </a:lnTo>
                  <a:cubicBezTo>
                    <a:pt x="4267679" y="0"/>
                    <a:pt x="4274726" y="7047"/>
                    <a:pt x="4274726" y="15741"/>
                  </a:cubicBezTo>
                  <a:lnTo>
                    <a:pt x="4274726" y="372157"/>
                  </a:lnTo>
                  <a:cubicBezTo>
                    <a:pt x="4274726" y="376332"/>
                    <a:pt x="4273067" y="380335"/>
                    <a:pt x="4270115" y="383287"/>
                  </a:cubicBezTo>
                  <a:cubicBezTo>
                    <a:pt x="4267164" y="386239"/>
                    <a:pt x="4263160" y="387898"/>
                    <a:pt x="4258985" y="387898"/>
                  </a:cubicBezTo>
                  <a:lnTo>
                    <a:pt x="15741" y="387898"/>
                  </a:lnTo>
                  <a:cubicBezTo>
                    <a:pt x="7047" y="387898"/>
                    <a:pt x="0" y="380850"/>
                    <a:pt x="0" y="372157"/>
                  </a:cubicBezTo>
                  <a:lnTo>
                    <a:pt x="0" y="15741"/>
                  </a:lnTo>
                  <a:cubicBezTo>
                    <a:pt x="0" y="7047"/>
                    <a:pt x="7047" y="0"/>
                    <a:pt x="15741" y="0"/>
                  </a:cubicBezTo>
                  <a:close/>
                </a:path>
              </a:pathLst>
            </a:custGeom>
            <a:solidFill>
              <a:srgbClr val="FFBD59">
                <a:alpha val="20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4274726" cy="492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just">
                <a:lnSpc>
                  <a:spcPts val="32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14437" y="2748062"/>
            <a:ext cx="17202062" cy="64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23"/>
              </a:lnSpc>
              <a:spcBef>
                <a:spcPct val="0"/>
              </a:spcBef>
            </a:pPr>
            <a:r>
              <a:rPr lang="en-US" sz="4003" b="1" u="none" strike="noStrik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PARTICIPAÇÃO NO CONGRESSO NECIONAL DE PROFISSIONAIS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03187" y="5689097"/>
            <a:ext cx="1950720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38"/>
              </a:lnSpc>
            </a:pPr>
            <a:r>
              <a:rPr lang="en-US" sz="1200" spc="11">
                <a:solidFill>
                  <a:srgbClr val="898989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11575" y="9531668"/>
            <a:ext cx="209848" cy="6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7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69922" y="3624720"/>
            <a:ext cx="6418228" cy="696090"/>
            <a:chOff x="0" y="0"/>
            <a:chExt cx="1690397" cy="1833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90397" cy="183332"/>
            </a:xfrm>
            <a:custGeom>
              <a:avLst/>
              <a:gdLst/>
              <a:ahLst/>
              <a:cxnLst/>
              <a:rect l="l" t="t" r="r" b="b"/>
              <a:pathLst>
                <a:path w="1690397" h="183332">
                  <a:moveTo>
                    <a:pt x="75993" y="0"/>
                  </a:moveTo>
                  <a:lnTo>
                    <a:pt x="1614404" y="0"/>
                  </a:lnTo>
                  <a:cubicBezTo>
                    <a:pt x="1656374" y="0"/>
                    <a:pt x="1690397" y="34023"/>
                    <a:pt x="1690397" y="75993"/>
                  </a:cubicBezTo>
                  <a:lnTo>
                    <a:pt x="1690397" y="107339"/>
                  </a:lnTo>
                  <a:cubicBezTo>
                    <a:pt x="1690397" y="127494"/>
                    <a:pt x="1682391" y="146823"/>
                    <a:pt x="1668139" y="161075"/>
                  </a:cubicBezTo>
                  <a:cubicBezTo>
                    <a:pt x="1653888" y="175326"/>
                    <a:pt x="1634559" y="183332"/>
                    <a:pt x="1614404" y="183332"/>
                  </a:cubicBezTo>
                  <a:lnTo>
                    <a:pt x="75993" y="183332"/>
                  </a:lnTo>
                  <a:cubicBezTo>
                    <a:pt x="55838" y="183332"/>
                    <a:pt x="36509" y="175326"/>
                    <a:pt x="22258" y="161075"/>
                  </a:cubicBezTo>
                  <a:cubicBezTo>
                    <a:pt x="8006" y="146823"/>
                    <a:pt x="0" y="127494"/>
                    <a:pt x="0" y="107339"/>
                  </a:cubicBezTo>
                  <a:lnTo>
                    <a:pt x="0" y="75993"/>
                  </a:lnTo>
                  <a:cubicBezTo>
                    <a:pt x="0" y="55838"/>
                    <a:pt x="8006" y="36509"/>
                    <a:pt x="22258" y="22258"/>
                  </a:cubicBezTo>
                  <a:cubicBezTo>
                    <a:pt x="36509" y="8006"/>
                    <a:pt x="55838" y="0"/>
                    <a:pt x="7599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690397" cy="221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4221" y="3679218"/>
            <a:ext cx="372789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 spc="6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PROPOSTA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24147" y="5727197"/>
            <a:ext cx="2947966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500" b="1">
                <a:solidFill>
                  <a:srgbClr val="2A3B9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Acessibilidade e Mobilidade urbana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51328" y="5689097"/>
            <a:ext cx="879529" cy="457200"/>
            <a:chOff x="0" y="0"/>
            <a:chExt cx="193640" cy="1006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3640" cy="100658"/>
            </a:xfrm>
            <a:custGeom>
              <a:avLst/>
              <a:gdLst/>
              <a:ahLst/>
              <a:cxnLst/>
              <a:rect l="l" t="t" r="r" b="b"/>
              <a:pathLst>
                <a:path w="193640" h="100658">
                  <a:moveTo>
                    <a:pt x="0" y="0"/>
                  </a:moveTo>
                  <a:lnTo>
                    <a:pt x="193640" y="0"/>
                  </a:lnTo>
                  <a:lnTo>
                    <a:pt x="193640" y="100658"/>
                  </a:lnTo>
                  <a:lnTo>
                    <a:pt x="0" y="100658"/>
                  </a:ln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93640" cy="138758"/>
            </a:xfrm>
            <a:prstGeom prst="rect">
              <a:avLst/>
            </a:prstGeom>
          </p:spPr>
          <p:txBody>
            <a:bodyPr lIns="60771" tIns="60771" rIns="60771" bIns="60771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02603" y="5651124"/>
            <a:ext cx="811969" cy="457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54119" y="5727197"/>
            <a:ext cx="29479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500" b="1">
                <a:solidFill>
                  <a:srgbClr val="2A3B9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Saneamento básico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854119" y="6529667"/>
            <a:ext cx="3635600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(Tratamento e distribuição de água, coleta e tratamento de esgoto, drenagem urbana e gestão de resíduos sólidos)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656947" y="5689097"/>
            <a:ext cx="928236" cy="457200"/>
            <a:chOff x="0" y="0"/>
            <a:chExt cx="204363" cy="1006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4363" cy="100658"/>
            </a:xfrm>
            <a:custGeom>
              <a:avLst/>
              <a:gdLst/>
              <a:ahLst/>
              <a:cxnLst/>
              <a:rect l="l" t="t" r="r" b="b"/>
              <a:pathLst>
                <a:path w="204363" h="100658">
                  <a:moveTo>
                    <a:pt x="0" y="0"/>
                  </a:moveTo>
                  <a:lnTo>
                    <a:pt x="204363" y="0"/>
                  </a:lnTo>
                  <a:lnTo>
                    <a:pt x="204363" y="100658"/>
                  </a:lnTo>
                  <a:lnTo>
                    <a:pt x="0" y="100658"/>
                  </a:ln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04363" cy="138758"/>
            </a:xfrm>
            <a:prstGeom prst="rect">
              <a:avLst/>
            </a:prstGeom>
          </p:spPr>
          <p:txBody>
            <a:bodyPr lIns="60771" tIns="60771" rIns="60771" bIns="60771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656947" y="5727197"/>
            <a:ext cx="811969" cy="457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749680" y="5788977"/>
            <a:ext cx="29479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500" b="1">
                <a:solidFill>
                  <a:srgbClr val="2A3B9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Engenharia Pública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749680" y="6563492"/>
            <a:ext cx="36356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(Reurbs, Moradia, Tecnologia Social)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2576861" y="5750877"/>
            <a:ext cx="879529" cy="457200"/>
            <a:chOff x="0" y="0"/>
            <a:chExt cx="193640" cy="1006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3640" cy="100658"/>
            </a:xfrm>
            <a:custGeom>
              <a:avLst/>
              <a:gdLst/>
              <a:ahLst/>
              <a:cxnLst/>
              <a:rect l="l" t="t" r="r" b="b"/>
              <a:pathLst>
                <a:path w="193640" h="100658">
                  <a:moveTo>
                    <a:pt x="0" y="0"/>
                  </a:moveTo>
                  <a:lnTo>
                    <a:pt x="193640" y="0"/>
                  </a:lnTo>
                  <a:lnTo>
                    <a:pt x="193640" y="100658"/>
                  </a:lnTo>
                  <a:lnTo>
                    <a:pt x="0" y="100658"/>
                  </a:ln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93640" cy="138758"/>
            </a:xfrm>
            <a:prstGeom prst="rect">
              <a:avLst/>
            </a:prstGeom>
          </p:spPr>
          <p:txBody>
            <a:bodyPr lIns="60771" tIns="60771" rIns="60771" bIns="60771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2576861" y="5751003"/>
            <a:ext cx="811969" cy="457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362769" y="8319776"/>
            <a:ext cx="29479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500" b="1">
                <a:solidFill>
                  <a:srgbClr val="2A3B9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Qualidade ambiental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235488" y="8319776"/>
            <a:ext cx="879529" cy="457200"/>
            <a:chOff x="0" y="0"/>
            <a:chExt cx="193640" cy="10065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3640" cy="100658"/>
            </a:xfrm>
            <a:custGeom>
              <a:avLst/>
              <a:gdLst/>
              <a:ahLst/>
              <a:cxnLst/>
              <a:rect l="l" t="t" r="r" b="b"/>
              <a:pathLst>
                <a:path w="193640" h="100658">
                  <a:moveTo>
                    <a:pt x="0" y="0"/>
                  </a:moveTo>
                  <a:lnTo>
                    <a:pt x="193640" y="0"/>
                  </a:lnTo>
                  <a:lnTo>
                    <a:pt x="193640" y="100658"/>
                  </a:lnTo>
                  <a:lnTo>
                    <a:pt x="0" y="100658"/>
                  </a:ln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93640" cy="138758"/>
            </a:xfrm>
            <a:prstGeom prst="rect">
              <a:avLst/>
            </a:prstGeom>
          </p:spPr>
          <p:txBody>
            <a:bodyPr lIns="60771" tIns="60771" rIns="60771" bIns="60771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186763" y="8281802"/>
            <a:ext cx="811969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488386" y="9284756"/>
            <a:ext cx="3635600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(energia acessível e limpa)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11375374" y="8384332"/>
            <a:ext cx="928236" cy="457200"/>
            <a:chOff x="0" y="0"/>
            <a:chExt cx="204363" cy="10065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04363" cy="100658"/>
            </a:xfrm>
            <a:custGeom>
              <a:avLst/>
              <a:gdLst/>
              <a:ahLst/>
              <a:cxnLst/>
              <a:rect l="l" t="t" r="r" b="b"/>
              <a:pathLst>
                <a:path w="204363" h="100658">
                  <a:moveTo>
                    <a:pt x="0" y="0"/>
                  </a:moveTo>
                  <a:lnTo>
                    <a:pt x="204363" y="0"/>
                  </a:lnTo>
                  <a:lnTo>
                    <a:pt x="204363" y="100658"/>
                  </a:lnTo>
                  <a:lnTo>
                    <a:pt x="0" y="100658"/>
                  </a:ln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204363" cy="138758"/>
            </a:xfrm>
            <a:prstGeom prst="rect">
              <a:avLst/>
            </a:prstGeom>
          </p:spPr>
          <p:txBody>
            <a:bodyPr lIns="60771" tIns="60771" rIns="60771" bIns="60771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1375374" y="8422432"/>
            <a:ext cx="811969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551260" y="8346359"/>
            <a:ext cx="516031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500" b="1">
                <a:solidFill>
                  <a:srgbClr val="2A3B9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Desenvolvimento sustentável energético para os municípios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08587" y="4393824"/>
            <a:ext cx="15477523" cy="84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99"/>
              </a:lnSpc>
              <a:spcBef>
                <a:spcPct val="0"/>
              </a:spcBef>
            </a:pPr>
            <a:r>
              <a:rPr lang="en-US" sz="2199" u="none" strike="noStrike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Juntamente com as demais Precursoras, contribuir com os temas definidos para o CNP, conforme os eixos temáticos já definidos quais sejam:</a:t>
            </a:r>
          </a:p>
        </p:txBody>
      </p:sp>
      <p:sp>
        <p:nvSpPr>
          <p:cNvPr id="42" name="Freeform 42"/>
          <p:cNvSpPr/>
          <p:nvPr/>
        </p:nvSpPr>
        <p:spPr>
          <a:xfrm>
            <a:off x="0" y="1010561"/>
            <a:ext cx="5460882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TextBox 43"/>
          <p:cNvSpPr txBox="1"/>
          <p:nvPr/>
        </p:nvSpPr>
        <p:spPr>
          <a:xfrm>
            <a:off x="401649" y="1203055"/>
            <a:ext cx="4339987" cy="95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>
                <a:solidFill>
                  <a:srgbClr val="FFFFFE"/>
                </a:solidFill>
                <a:latin typeface="Arial Bold"/>
                <a:ea typeface="Arial Bold"/>
                <a:cs typeface="Arial Bold"/>
                <a:sym typeface="Arial Bold"/>
              </a:rPr>
              <a:t>PROJETOS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362769" y="9070259"/>
            <a:ext cx="7820960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(Áreas Verdes Urbanas; Emissões de CO por Habitante; Focos de Calor; Índice de Vulnerabilidade Climática dos Municípios; Supressão da Vegetação Primária e Secundária); 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46" name="Freeform 46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100168" y="3978173"/>
            <a:ext cx="16230600" cy="5462225"/>
            <a:chOff x="0" y="0"/>
            <a:chExt cx="4274726" cy="14386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438611"/>
            </a:xfrm>
            <a:custGeom>
              <a:avLst/>
              <a:gdLst/>
              <a:ahLst/>
              <a:cxnLst/>
              <a:rect l="l" t="t" r="r" b="b"/>
              <a:pathLst>
                <a:path w="4274726" h="1438611">
                  <a:moveTo>
                    <a:pt x="15741" y="0"/>
                  </a:moveTo>
                  <a:lnTo>
                    <a:pt x="4258985" y="0"/>
                  </a:lnTo>
                  <a:cubicBezTo>
                    <a:pt x="4267679" y="0"/>
                    <a:pt x="4274726" y="7047"/>
                    <a:pt x="4274726" y="15741"/>
                  </a:cubicBezTo>
                  <a:lnTo>
                    <a:pt x="4274726" y="1422870"/>
                  </a:lnTo>
                  <a:cubicBezTo>
                    <a:pt x="4274726" y="1431563"/>
                    <a:pt x="4267679" y="1438611"/>
                    <a:pt x="4258985" y="1438611"/>
                  </a:cubicBezTo>
                  <a:lnTo>
                    <a:pt x="15741" y="1438611"/>
                  </a:lnTo>
                  <a:cubicBezTo>
                    <a:pt x="11566" y="1438611"/>
                    <a:pt x="7562" y="1436952"/>
                    <a:pt x="4610" y="1434000"/>
                  </a:cubicBezTo>
                  <a:cubicBezTo>
                    <a:pt x="1658" y="1431048"/>
                    <a:pt x="0" y="1427044"/>
                    <a:pt x="0" y="1422870"/>
                  </a:cubicBezTo>
                  <a:lnTo>
                    <a:pt x="0" y="15741"/>
                  </a:lnTo>
                  <a:cubicBezTo>
                    <a:pt x="0" y="7047"/>
                    <a:pt x="7047" y="0"/>
                    <a:pt x="15741" y="0"/>
                  </a:cubicBezTo>
                  <a:close/>
                </a:path>
              </a:pathLst>
            </a:custGeom>
            <a:solidFill>
              <a:srgbClr val="FFBD59">
                <a:alpha val="20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4274726" cy="15433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just">
                <a:lnSpc>
                  <a:spcPts val="32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69922" y="3624720"/>
            <a:ext cx="6418228" cy="696090"/>
            <a:chOff x="0" y="0"/>
            <a:chExt cx="1690397" cy="1833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0397" cy="183332"/>
            </a:xfrm>
            <a:custGeom>
              <a:avLst/>
              <a:gdLst/>
              <a:ahLst/>
              <a:cxnLst/>
              <a:rect l="l" t="t" r="r" b="b"/>
              <a:pathLst>
                <a:path w="1690397" h="183332">
                  <a:moveTo>
                    <a:pt x="75993" y="0"/>
                  </a:moveTo>
                  <a:lnTo>
                    <a:pt x="1614404" y="0"/>
                  </a:lnTo>
                  <a:cubicBezTo>
                    <a:pt x="1656374" y="0"/>
                    <a:pt x="1690397" y="34023"/>
                    <a:pt x="1690397" y="75993"/>
                  </a:cubicBezTo>
                  <a:lnTo>
                    <a:pt x="1690397" y="107339"/>
                  </a:lnTo>
                  <a:cubicBezTo>
                    <a:pt x="1690397" y="127494"/>
                    <a:pt x="1682391" y="146823"/>
                    <a:pt x="1668139" y="161075"/>
                  </a:cubicBezTo>
                  <a:cubicBezTo>
                    <a:pt x="1653888" y="175326"/>
                    <a:pt x="1634559" y="183332"/>
                    <a:pt x="1614404" y="183332"/>
                  </a:cubicBezTo>
                  <a:lnTo>
                    <a:pt x="75993" y="183332"/>
                  </a:lnTo>
                  <a:cubicBezTo>
                    <a:pt x="55838" y="183332"/>
                    <a:pt x="36509" y="175326"/>
                    <a:pt x="22258" y="161075"/>
                  </a:cubicBezTo>
                  <a:cubicBezTo>
                    <a:pt x="8006" y="146823"/>
                    <a:pt x="0" y="127494"/>
                    <a:pt x="0" y="107339"/>
                  </a:cubicBezTo>
                  <a:lnTo>
                    <a:pt x="0" y="75993"/>
                  </a:lnTo>
                  <a:cubicBezTo>
                    <a:pt x="0" y="55838"/>
                    <a:pt x="8006" y="36509"/>
                    <a:pt x="22258" y="22258"/>
                  </a:cubicBezTo>
                  <a:cubicBezTo>
                    <a:pt x="36509" y="8006"/>
                    <a:pt x="55838" y="0"/>
                    <a:pt x="7599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90397" cy="221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1010561"/>
            <a:ext cx="5460882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>
            <a:off x="11331422" y="4776281"/>
            <a:ext cx="3969342" cy="396934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1901284" y="4922393"/>
            <a:ext cx="2829619" cy="3046696"/>
          </a:xfrm>
          <a:custGeom>
            <a:avLst/>
            <a:gdLst/>
            <a:ahLst/>
            <a:cxnLst/>
            <a:rect l="l" t="t" r="r" b="b"/>
            <a:pathLst>
              <a:path w="2829619" h="3046696">
                <a:moveTo>
                  <a:pt x="0" y="0"/>
                </a:moveTo>
                <a:lnTo>
                  <a:pt x="2829618" y="0"/>
                </a:lnTo>
                <a:lnTo>
                  <a:pt x="2829618" y="3046696"/>
                </a:lnTo>
                <a:lnTo>
                  <a:pt x="0" y="30466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9372906" y="6445741"/>
            <a:ext cx="1463216" cy="14632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D7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558638" y="4761289"/>
            <a:ext cx="1463216" cy="146321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D7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321193" y="7412318"/>
            <a:ext cx="1463216" cy="1463216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D7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104514" y="4320810"/>
            <a:ext cx="1463216" cy="1463216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D7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663658" y="6709285"/>
            <a:ext cx="881712" cy="880610"/>
          </a:xfrm>
          <a:custGeom>
            <a:avLst/>
            <a:gdLst/>
            <a:ahLst/>
            <a:cxnLst/>
            <a:rect l="l" t="t" r="r" b="b"/>
            <a:pathLst>
              <a:path w="881712" h="880610">
                <a:moveTo>
                  <a:pt x="0" y="0"/>
                </a:moveTo>
                <a:lnTo>
                  <a:pt x="881712" y="0"/>
                </a:lnTo>
                <a:lnTo>
                  <a:pt x="881712" y="880610"/>
                </a:lnTo>
                <a:lnTo>
                  <a:pt x="0" y="8806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0313481" y="4505885"/>
            <a:ext cx="1017941" cy="1088707"/>
          </a:xfrm>
          <a:custGeom>
            <a:avLst/>
            <a:gdLst/>
            <a:ahLst/>
            <a:cxnLst/>
            <a:rect l="l" t="t" r="r" b="b"/>
            <a:pathLst>
              <a:path w="1017941" h="1088707">
                <a:moveTo>
                  <a:pt x="0" y="0"/>
                </a:moveTo>
                <a:lnTo>
                  <a:pt x="1017941" y="0"/>
                </a:lnTo>
                <a:lnTo>
                  <a:pt x="1017941" y="1088708"/>
                </a:lnTo>
                <a:lnTo>
                  <a:pt x="0" y="10887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5715451" y="5033061"/>
            <a:ext cx="1149591" cy="919673"/>
          </a:xfrm>
          <a:custGeom>
            <a:avLst/>
            <a:gdLst/>
            <a:ahLst/>
            <a:cxnLst/>
            <a:rect l="l" t="t" r="r" b="b"/>
            <a:pathLst>
              <a:path w="1149591" h="919673">
                <a:moveTo>
                  <a:pt x="0" y="0"/>
                </a:moveTo>
                <a:lnTo>
                  <a:pt x="1149591" y="0"/>
                </a:lnTo>
                <a:lnTo>
                  <a:pt x="1149591" y="919673"/>
                </a:lnTo>
                <a:lnTo>
                  <a:pt x="0" y="91967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5439916" y="7675834"/>
            <a:ext cx="1225771" cy="936183"/>
          </a:xfrm>
          <a:custGeom>
            <a:avLst/>
            <a:gdLst/>
            <a:ahLst/>
            <a:cxnLst/>
            <a:rect l="l" t="t" r="r" b="b"/>
            <a:pathLst>
              <a:path w="1225771" h="936183">
                <a:moveTo>
                  <a:pt x="0" y="0"/>
                </a:moveTo>
                <a:lnTo>
                  <a:pt x="1225771" y="0"/>
                </a:lnTo>
                <a:lnTo>
                  <a:pt x="1225771" y="936183"/>
                </a:lnTo>
                <a:lnTo>
                  <a:pt x="0" y="93618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TextBox 30"/>
          <p:cNvSpPr txBox="1"/>
          <p:nvPr/>
        </p:nvSpPr>
        <p:spPr>
          <a:xfrm>
            <a:off x="614437" y="2748062"/>
            <a:ext cx="17202062" cy="64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23"/>
              </a:lnSpc>
              <a:spcBef>
                <a:spcPct val="0"/>
              </a:spcBef>
            </a:pPr>
            <a:r>
              <a:rPr lang="en-US" sz="4003" b="1" u="none" strike="noStrik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PARTICIPAÇÃO NO CONGRESSO NECIONAL DE PROFISSIONAIS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7711575" y="9531668"/>
            <a:ext cx="209848" cy="6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8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32990" y="3654640"/>
            <a:ext cx="372789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 spc="6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OBJETIVO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08850" y="5827270"/>
            <a:ext cx="6897256" cy="1659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99"/>
              </a:lnSpc>
            </a:pP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Garantir maiores perspectivas decorrentes da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diversidade de participantes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visão no </a:t>
            </a:r>
            <a:r>
              <a:rPr lang="en-US" sz="2199" b="1" spc="5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Congresso Nacional de Profissionais</a:t>
            </a:r>
            <a:r>
              <a:rPr lang="en-US" sz="2199" spc="5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just">
              <a:lnSpc>
                <a:spcPts val="3299"/>
              </a:lnSpc>
              <a:spcBef>
                <a:spcPct val="0"/>
              </a:spcBef>
            </a:pPr>
            <a:endParaRPr lang="en-US" sz="2199" spc="5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401649" y="1203055"/>
            <a:ext cx="4339987" cy="95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>
                <a:solidFill>
                  <a:srgbClr val="FFFFFE"/>
                </a:solidFill>
                <a:latin typeface="Arial Bold"/>
                <a:ea typeface="Arial Bold"/>
                <a:cs typeface="Arial Bold"/>
                <a:sym typeface="Arial Bold"/>
              </a:rPr>
              <a:t>PROJETOS 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36" name="Freeform 36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100168" y="3978173"/>
            <a:ext cx="16230600" cy="5462225"/>
            <a:chOff x="0" y="0"/>
            <a:chExt cx="4274726" cy="14386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438611"/>
            </a:xfrm>
            <a:custGeom>
              <a:avLst/>
              <a:gdLst/>
              <a:ahLst/>
              <a:cxnLst/>
              <a:rect l="l" t="t" r="r" b="b"/>
              <a:pathLst>
                <a:path w="4274726" h="1438611">
                  <a:moveTo>
                    <a:pt x="15741" y="0"/>
                  </a:moveTo>
                  <a:lnTo>
                    <a:pt x="4258985" y="0"/>
                  </a:lnTo>
                  <a:cubicBezTo>
                    <a:pt x="4267679" y="0"/>
                    <a:pt x="4274726" y="7047"/>
                    <a:pt x="4274726" y="15741"/>
                  </a:cubicBezTo>
                  <a:lnTo>
                    <a:pt x="4274726" y="1422870"/>
                  </a:lnTo>
                  <a:cubicBezTo>
                    <a:pt x="4274726" y="1431563"/>
                    <a:pt x="4267679" y="1438611"/>
                    <a:pt x="4258985" y="1438611"/>
                  </a:cubicBezTo>
                  <a:lnTo>
                    <a:pt x="15741" y="1438611"/>
                  </a:lnTo>
                  <a:cubicBezTo>
                    <a:pt x="11566" y="1438611"/>
                    <a:pt x="7562" y="1436952"/>
                    <a:pt x="4610" y="1434000"/>
                  </a:cubicBezTo>
                  <a:cubicBezTo>
                    <a:pt x="1658" y="1431048"/>
                    <a:pt x="0" y="1427044"/>
                    <a:pt x="0" y="1422870"/>
                  </a:cubicBezTo>
                  <a:lnTo>
                    <a:pt x="0" y="15741"/>
                  </a:lnTo>
                  <a:cubicBezTo>
                    <a:pt x="0" y="7047"/>
                    <a:pt x="7047" y="0"/>
                    <a:pt x="15741" y="0"/>
                  </a:cubicBezTo>
                  <a:close/>
                </a:path>
              </a:pathLst>
            </a:custGeom>
            <a:solidFill>
              <a:srgbClr val="FFBD59">
                <a:alpha val="20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4274726" cy="15433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just">
                <a:lnSpc>
                  <a:spcPts val="32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26628" y="5505644"/>
            <a:ext cx="11586744" cy="256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928"/>
              </a:lnSpc>
              <a:spcBef>
                <a:spcPct val="0"/>
              </a:spcBef>
            </a:pPr>
            <a:r>
              <a:rPr lang="en-US" sz="5080" b="1" u="none" strike="noStrike">
                <a:solidFill>
                  <a:srgbClr val="1C2120"/>
                </a:solidFill>
                <a:latin typeface="Poppins Bold"/>
                <a:ea typeface="Poppins Bold"/>
                <a:cs typeface="Poppins Bold"/>
                <a:sym typeface="Poppins Bold"/>
              </a:rPr>
              <a:t>CONTRIBUIR E APOIAR A COORDENAÇÃO NACIONAL NAS ATIVIDADES INSTITUCIONAIS POR ELA DEFINIDAS. 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1010561"/>
            <a:ext cx="5460882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1069922" y="3624720"/>
            <a:ext cx="6418228" cy="696090"/>
            <a:chOff x="0" y="0"/>
            <a:chExt cx="1690397" cy="1833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90397" cy="183332"/>
            </a:xfrm>
            <a:custGeom>
              <a:avLst/>
              <a:gdLst/>
              <a:ahLst/>
              <a:cxnLst/>
              <a:rect l="l" t="t" r="r" b="b"/>
              <a:pathLst>
                <a:path w="1690397" h="183332">
                  <a:moveTo>
                    <a:pt x="75993" y="0"/>
                  </a:moveTo>
                  <a:lnTo>
                    <a:pt x="1614404" y="0"/>
                  </a:lnTo>
                  <a:cubicBezTo>
                    <a:pt x="1656374" y="0"/>
                    <a:pt x="1690397" y="34023"/>
                    <a:pt x="1690397" y="75993"/>
                  </a:cubicBezTo>
                  <a:lnTo>
                    <a:pt x="1690397" y="107339"/>
                  </a:lnTo>
                  <a:cubicBezTo>
                    <a:pt x="1690397" y="127494"/>
                    <a:pt x="1682391" y="146823"/>
                    <a:pt x="1668139" y="161075"/>
                  </a:cubicBezTo>
                  <a:cubicBezTo>
                    <a:pt x="1653888" y="175326"/>
                    <a:pt x="1634559" y="183332"/>
                    <a:pt x="1614404" y="183332"/>
                  </a:cubicBezTo>
                  <a:lnTo>
                    <a:pt x="75993" y="183332"/>
                  </a:lnTo>
                  <a:cubicBezTo>
                    <a:pt x="55838" y="183332"/>
                    <a:pt x="36509" y="175326"/>
                    <a:pt x="22258" y="161075"/>
                  </a:cubicBezTo>
                  <a:cubicBezTo>
                    <a:pt x="8006" y="146823"/>
                    <a:pt x="0" y="127494"/>
                    <a:pt x="0" y="107339"/>
                  </a:cubicBezTo>
                  <a:lnTo>
                    <a:pt x="0" y="75993"/>
                  </a:lnTo>
                  <a:cubicBezTo>
                    <a:pt x="0" y="55838"/>
                    <a:pt x="8006" y="36509"/>
                    <a:pt x="22258" y="22258"/>
                  </a:cubicBezTo>
                  <a:cubicBezTo>
                    <a:pt x="36509" y="8006"/>
                    <a:pt x="55838" y="0"/>
                    <a:pt x="7599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690397" cy="221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32296" y="5143500"/>
            <a:ext cx="3531638" cy="353163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B4C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685263" y="5633156"/>
            <a:ext cx="2425704" cy="2152258"/>
          </a:xfrm>
          <a:custGeom>
            <a:avLst/>
            <a:gdLst/>
            <a:ahLst/>
            <a:cxnLst/>
            <a:rect l="l" t="t" r="r" b="b"/>
            <a:pathLst>
              <a:path w="2425704" h="2152258">
                <a:moveTo>
                  <a:pt x="0" y="0"/>
                </a:moveTo>
                <a:lnTo>
                  <a:pt x="2425704" y="0"/>
                </a:lnTo>
                <a:lnTo>
                  <a:pt x="2425704" y="2152258"/>
                </a:lnTo>
                <a:lnTo>
                  <a:pt x="0" y="21522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3701" r="-262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6644640" y="6402070"/>
            <a:ext cx="1950720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38"/>
              </a:lnSpc>
            </a:pPr>
            <a:r>
              <a:rPr lang="en-US" sz="1200" spc="11">
                <a:solidFill>
                  <a:srgbClr val="898989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711575" y="9531668"/>
            <a:ext cx="209848" cy="6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1649" y="1203055"/>
            <a:ext cx="4339987" cy="95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>
                <a:solidFill>
                  <a:srgbClr val="FFFFFE"/>
                </a:solidFill>
                <a:latin typeface="Arial Bold"/>
                <a:ea typeface="Arial Bold"/>
                <a:cs typeface="Arial Bold"/>
                <a:sym typeface="Arial Bold"/>
              </a:rPr>
              <a:t>AÇÕES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56902" y="6714850"/>
            <a:ext cx="1950720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38"/>
              </a:lnSpc>
            </a:pPr>
            <a:r>
              <a:rPr lang="en-US" sz="1200" spc="11">
                <a:solidFill>
                  <a:srgbClr val="898989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82844" y="3651077"/>
            <a:ext cx="5905306" cy="581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 spc="6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APOIO INSTITUCIONAL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21" name="Freeform 21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37427" y="5236721"/>
            <a:ext cx="4238281" cy="2195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diversidade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aprimora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visão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mundo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amplia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foco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das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organizações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tornando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-as,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comprovadamente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mais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competitivas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33197" y="5605279"/>
            <a:ext cx="3239195" cy="149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Desenvolvimento é o aumento das possibilidades de escolha!</a:t>
            </a:r>
          </a:p>
        </p:txBody>
      </p:sp>
      <p:sp>
        <p:nvSpPr>
          <p:cNvPr id="4" name="Freeform 4"/>
          <p:cNvSpPr/>
          <p:nvPr/>
        </p:nvSpPr>
        <p:spPr>
          <a:xfrm>
            <a:off x="2667000" y="3314700"/>
            <a:ext cx="5779136" cy="5684569"/>
          </a:xfrm>
          <a:custGeom>
            <a:avLst/>
            <a:gdLst/>
            <a:ahLst/>
            <a:cxnLst/>
            <a:rect l="l" t="t" r="r" b="b"/>
            <a:pathLst>
              <a:path w="5779136" h="5684569">
                <a:moveTo>
                  <a:pt x="0" y="0"/>
                </a:moveTo>
                <a:lnTo>
                  <a:pt x="5779136" y="0"/>
                </a:lnTo>
                <a:lnTo>
                  <a:pt x="5779136" y="5684569"/>
                </a:lnTo>
                <a:lnTo>
                  <a:pt x="0" y="5684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9863226" y="3314700"/>
            <a:ext cx="5779136" cy="5684569"/>
          </a:xfrm>
          <a:custGeom>
            <a:avLst/>
            <a:gdLst/>
            <a:ahLst/>
            <a:cxnLst/>
            <a:rect l="l" t="t" r="r" b="b"/>
            <a:pathLst>
              <a:path w="5779136" h="5684569">
                <a:moveTo>
                  <a:pt x="0" y="0"/>
                </a:moveTo>
                <a:lnTo>
                  <a:pt x="5779136" y="0"/>
                </a:lnTo>
                <a:lnTo>
                  <a:pt x="5779136" y="5684569"/>
                </a:lnTo>
                <a:lnTo>
                  <a:pt x="0" y="5684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0" y="1010561"/>
            <a:ext cx="5460882" cy="1176912"/>
          </a:xfrm>
          <a:custGeom>
            <a:avLst/>
            <a:gdLst/>
            <a:ahLst/>
            <a:cxnLst/>
            <a:rect l="l" t="t" r="r" b="b"/>
            <a:pathLst>
              <a:path w="7135026" h="1176912">
                <a:moveTo>
                  <a:pt x="0" y="0"/>
                </a:moveTo>
                <a:lnTo>
                  <a:pt x="7135026" y="0"/>
                </a:lnTo>
                <a:lnTo>
                  <a:pt x="7135026" y="1176911"/>
                </a:lnTo>
                <a:lnTo>
                  <a:pt x="0" y="11769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0" t="-76802" r="-1651" b="-2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216693" y="1191308"/>
            <a:ext cx="4829413" cy="863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2"/>
              </a:lnSpc>
              <a:spcBef>
                <a:spcPct val="0"/>
              </a:spcBef>
            </a:pPr>
            <a:r>
              <a:rPr lang="en-US" sz="6003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REFLEXÕES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9" name="Freeform 9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7259300" y="9440397"/>
            <a:ext cx="1493792" cy="846921"/>
          </a:xfrm>
          <a:custGeom>
            <a:avLst/>
            <a:gdLst/>
            <a:ahLst/>
            <a:cxnLst/>
            <a:rect l="l" t="t" r="r" b="b"/>
            <a:pathLst>
              <a:path w="1493792" h="846921">
                <a:moveTo>
                  <a:pt x="0" y="0"/>
                </a:moveTo>
                <a:lnTo>
                  <a:pt x="1493792" y="0"/>
                </a:lnTo>
                <a:lnTo>
                  <a:pt x="1493792" y="846921"/>
                </a:lnTo>
                <a:lnTo>
                  <a:pt x="0" y="8469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17625877" y="9607893"/>
            <a:ext cx="662123" cy="6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90836" y="2022482"/>
            <a:ext cx="20140653" cy="9378960"/>
          </a:xfrm>
          <a:custGeom>
            <a:avLst/>
            <a:gdLst/>
            <a:ahLst/>
            <a:cxnLst/>
            <a:rect l="l" t="t" r="r" b="b"/>
            <a:pathLst>
              <a:path w="20140653" h="9378960">
                <a:moveTo>
                  <a:pt x="0" y="0"/>
                </a:moveTo>
                <a:lnTo>
                  <a:pt x="20140653" y="0"/>
                </a:lnTo>
                <a:lnTo>
                  <a:pt x="20140653" y="9378960"/>
                </a:lnTo>
                <a:lnTo>
                  <a:pt x="0" y="9378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7" b="-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0" y="6610360"/>
            <a:ext cx="18288000" cy="101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8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OBRIGADA!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6042881" y="331493"/>
            <a:ext cx="1540240" cy="1540240"/>
            <a:chOff x="0" y="0"/>
            <a:chExt cx="1225583" cy="1225583"/>
          </a:xfrm>
        </p:grpSpPr>
        <p:sp>
          <p:nvSpPr>
            <p:cNvPr id="5" name="Freeform 5" descr="O:\COMUNICACAO INTERNA\SME\CVT - Resolução de Conflitos\Logo_Oficial_SME\Logo oficial SME.png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/>
              <a:rect l="l" t="t" r="r" b="b"/>
              <a:pathLst>
                <a:path w="1225550" h="1225550">
                  <a:moveTo>
                    <a:pt x="0" y="0"/>
                  </a:moveTo>
                  <a:lnTo>
                    <a:pt x="1225550" y="0"/>
                  </a:lnTo>
                  <a:lnTo>
                    <a:pt x="1225550" y="1225550"/>
                  </a:lnTo>
                  <a:lnTo>
                    <a:pt x="0" y="122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"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829</Words>
  <Application>Microsoft Office PowerPoint</Application>
  <PresentationFormat>Personalizar</PresentationFormat>
  <Paragraphs>85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3" baseType="lpstr">
      <vt:lpstr>Arimo</vt:lpstr>
      <vt:lpstr>Arial Bold</vt:lpstr>
      <vt:lpstr>TT Rounds Condensed</vt:lpstr>
      <vt:lpstr>Arimo Bold</vt:lpstr>
      <vt:lpstr>Arial</vt:lpstr>
      <vt:lpstr>Montserrat Bold</vt:lpstr>
      <vt:lpstr>Proxima Nova</vt:lpstr>
      <vt:lpstr>Poppins Bold</vt:lpstr>
      <vt:lpstr>League Spartan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Apresentação_Agenda minima</dc:title>
  <cp:lastModifiedBy>Virgínia Campos</cp:lastModifiedBy>
  <cp:revision>3</cp:revision>
  <dcterms:created xsi:type="dcterms:W3CDTF">2006-08-16T00:00:00Z</dcterms:created>
  <dcterms:modified xsi:type="dcterms:W3CDTF">2025-01-27T19:08:35Z</dcterms:modified>
  <dc:identifier>DAGdHApoXDc</dc:identifier>
</cp:coreProperties>
</file>